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47"/>
  </p:notesMasterIdLst>
  <p:sldIdLst>
    <p:sldId id="256" r:id="rId3"/>
    <p:sldId id="257" r:id="rId4"/>
    <p:sldId id="296" r:id="rId5"/>
    <p:sldId id="289" r:id="rId6"/>
    <p:sldId id="290" r:id="rId7"/>
    <p:sldId id="297" r:id="rId8"/>
    <p:sldId id="259" r:id="rId9"/>
    <p:sldId id="286" r:id="rId10"/>
    <p:sldId id="278" r:id="rId11"/>
    <p:sldId id="298" r:id="rId12"/>
    <p:sldId id="277" r:id="rId13"/>
    <p:sldId id="276" r:id="rId14"/>
    <p:sldId id="265" r:id="rId15"/>
    <p:sldId id="279" r:id="rId16"/>
    <p:sldId id="295" r:id="rId17"/>
    <p:sldId id="299" r:id="rId18"/>
    <p:sldId id="268" r:id="rId19"/>
    <p:sldId id="285" r:id="rId20"/>
    <p:sldId id="303" r:id="rId21"/>
    <p:sldId id="292" r:id="rId22"/>
    <p:sldId id="301" r:id="rId23"/>
    <p:sldId id="287" r:id="rId24"/>
    <p:sldId id="288" r:id="rId25"/>
    <p:sldId id="275" r:id="rId26"/>
    <p:sldId id="280" r:id="rId27"/>
    <p:sldId id="300" r:id="rId28"/>
    <p:sldId id="267" r:id="rId29"/>
    <p:sldId id="304" r:id="rId30"/>
    <p:sldId id="302" r:id="rId31"/>
    <p:sldId id="266" r:id="rId32"/>
    <p:sldId id="293" r:id="rId33"/>
    <p:sldId id="274" r:id="rId34"/>
    <p:sldId id="263" r:id="rId35"/>
    <p:sldId id="269" r:id="rId36"/>
    <p:sldId id="264" r:id="rId37"/>
    <p:sldId id="291" r:id="rId38"/>
    <p:sldId id="261" r:id="rId39"/>
    <p:sldId id="270" r:id="rId40"/>
    <p:sldId id="262" r:id="rId41"/>
    <p:sldId id="281" r:id="rId42"/>
    <p:sldId id="282" r:id="rId43"/>
    <p:sldId id="283" r:id="rId44"/>
    <p:sldId id="284" r:id="rId45"/>
    <p:sldId id="260" r:id="rId4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DFD9D"/>
    <a:srgbClr val="990099"/>
    <a:srgbClr val="00AACC"/>
    <a:srgbClr val="5EEC3C"/>
    <a:srgbClr val="E50D79"/>
    <a:srgbClr val="CC0099"/>
    <a:srgbClr val="E2109C"/>
    <a:srgbClr val="FE9202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8" autoAdjust="0"/>
    <p:restoredTop sz="90409" autoAdjust="0"/>
  </p:normalViewPr>
  <p:slideViewPr>
    <p:cSldViewPr>
      <p:cViewPr varScale="1">
        <p:scale>
          <a:sx n="137" d="100"/>
          <a:sy n="137" d="100"/>
        </p:scale>
        <p:origin x="288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8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993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626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Picture hardly changes.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174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6A34525-BC6F-4365-82B7-767939DA72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C48C6F-0679-4F34-9BAB-2E9C6BC5AE65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3F16077D-EBCC-4E0D-B42A-2D55AB9C77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8BC3555A-CF02-4F7B-84B1-3E6D506366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lnSpc>
                <a:spcPct val="80000"/>
              </a:lnSpc>
            </a:pPr>
            <a:r>
              <a:rPr lang="en-US" altLang="en-US" sz="1000" b="1" dirty="0"/>
              <a:t>Using this PowerPoint break timer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b="1" dirty="0"/>
          </a:p>
          <a:p>
            <a:pPr marL="228600" indent="-228600">
              <a:lnSpc>
                <a:spcPct val="80000"/>
              </a:lnSpc>
            </a:pPr>
            <a:r>
              <a:rPr lang="en-US" altLang="en-US" sz="1000" dirty="0"/>
              <a:t>This PowerPoint slide uses images, custom animation, and timing to provide a countdown timer that you can use in any presentation. When you open the template, you’ll notice that the timer is set at 00:00. However, when you start the slide show, the timer will start at the correct time and count down by 1-minute intervals until it gets to 1 minute. At that point, it will count down in two 30-seconds intervals to 00:00.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dirty="0"/>
          </a:p>
          <a:p>
            <a:pPr marL="228600" indent="-228600">
              <a:lnSpc>
                <a:spcPct val="80000"/>
              </a:lnSpc>
            </a:pPr>
            <a:r>
              <a:rPr lang="en-US" altLang="en-US" sz="1000" b="1" dirty="0"/>
              <a:t>To insert this slide into your presentation 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b="1" dirty="0"/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Save this template as a presentation (.ppt file) on your computer.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Open the presentation that will contain the timer.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On the </a:t>
            </a:r>
            <a:r>
              <a:rPr lang="en-US" altLang="en-US" b="1" dirty="0"/>
              <a:t>Slides</a:t>
            </a:r>
            <a:r>
              <a:rPr lang="en-US" altLang="en-US" dirty="0"/>
              <a:t> tab, place your insertion point after the slide that will precede the timer. (Make sure you don't select a slide. Your insertion point should be between the slides.)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On the </a:t>
            </a:r>
            <a:r>
              <a:rPr lang="en-US" altLang="en-US" b="1" dirty="0"/>
              <a:t>Insert</a:t>
            </a:r>
            <a:r>
              <a:rPr lang="en-US" altLang="en-US" dirty="0"/>
              <a:t> menu, click </a:t>
            </a:r>
            <a:r>
              <a:rPr lang="en-US" altLang="en-US" b="1" dirty="0"/>
              <a:t>Slides from Files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In the </a:t>
            </a:r>
            <a:r>
              <a:rPr lang="en-US" altLang="en-US" b="1" dirty="0"/>
              <a:t>Slide Finder</a:t>
            </a:r>
            <a:r>
              <a:rPr lang="en-US" altLang="en-US" dirty="0"/>
              <a:t> dialog box, click the </a:t>
            </a:r>
            <a:r>
              <a:rPr lang="en-US" altLang="en-US" b="1" dirty="0"/>
              <a:t>Find Presentation</a:t>
            </a:r>
            <a:r>
              <a:rPr lang="en-US" altLang="en-US" dirty="0"/>
              <a:t> tab.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Browse</a:t>
            </a:r>
            <a:r>
              <a:rPr lang="en-US" altLang="en-US" dirty="0"/>
              <a:t>, locate and select the timer presentation, and then click </a:t>
            </a:r>
            <a:r>
              <a:rPr lang="en-US" altLang="en-US" b="1" dirty="0"/>
              <a:t>Open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In the </a:t>
            </a:r>
            <a:r>
              <a:rPr lang="en-US" altLang="en-US" b="1" dirty="0"/>
              <a:t>Slides from Files</a:t>
            </a:r>
            <a:r>
              <a:rPr lang="en-US" altLang="en-US" dirty="0"/>
              <a:t> dialog box, select the timer slide.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Select the </a:t>
            </a:r>
            <a:r>
              <a:rPr lang="en-US" altLang="en-US" b="1" dirty="0"/>
              <a:t>Keep source formatting</a:t>
            </a:r>
            <a:r>
              <a:rPr lang="en-US" altLang="en-US" dirty="0"/>
              <a:t> check box. If you do not select this check box, the copied slide will inherit the design of the slide that precedes it in the presentation.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Insert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Close</a:t>
            </a:r>
            <a:r>
              <a:rPr lang="en-US" altLang="en-US" dirty="0"/>
              <a:t>.</a:t>
            </a:r>
            <a:endParaRPr lang="en-US" altLang="en-US" sz="1000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352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point – every time we call the constructor a ‘new’ object is created and all of the internal class variables for one object are separate from any other object of same class. </a:t>
            </a:r>
          </a:p>
          <a:p>
            <a:r>
              <a:rPr lang="en-US" dirty="0"/>
              <a:t>Explain my naming convention – variables inside a class have the leading underscore</a:t>
            </a:r>
          </a:p>
          <a:p>
            <a:r>
              <a:rPr lang="en-US" dirty="0"/>
              <a:t>I hope people are underwhelmed with this … the constructor is setting some internal values and the pinMode. We are not actually setting the output (yet).</a:t>
            </a:r>
          </a:p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552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hope people are underwhelmed with this … the on property is setting internal values but not actually doing anything to the LED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8983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simplicity and to fit the page some lines have been snipped out.</a:t>
            </a:r>
          </a:p>
          <a:p>
            <a:r>
              <a:rPr lang="en-US" dirty="0"/>
              <a:t>For the complete solution go to the GitHub page.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176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public functions are what the outside world (</a:t>
            </a:r>
            <a:r>
              <a:rPr lang="en-US" dirty="0" err="1"/>
              <a:t>ie</a:t>
            </a:r>
            <a:r>
              <a:rPr lang="en-US" dirty="0"/>
              <a:t> your main program) sees.</a:t>
            </a:r>
          </a:p>
          <a:p>
            <a:r>
              <a:rPr lang="en-US" dirty="0"/>
              <a:t>All of the internal code is hidden complexity.</a:t>
            </a:r>
          </a:p>
          <a:p>
            <a:r>
              <a:rPr lang="en-US" dirty="0"/>
              <a:t>Most of the methods (or functions if you prefer) just get or set internal variables. In quick and get out.</a:t>
            </a:r>
          </a:p>
          <a:p>
            <a:r>
              <a:rPr lang="en-US" dirty="0"/>
              <a:t>The update method reads and acts on the internal variables … typically it is doing most of the work.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357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6299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6A34525-BC6F-4365-82B7-767939DA72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C48C6F-0679-4F34-9BAB-2E9C6BC5AE65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3F16077D-EBCC-4E0D-B42A-2D55AB9C77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8BC3555A-CF02-4F7B-84B1-3E6D506366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lnSpc>
                <a:spcPct val="80000"/>
              </a:lnSpc>
            </a:pPr>
            <a:r>
              <a:rPr lang="en-US" altLang="en-US" sz="1000" b="1" dirty="0"/>
              <a:t>Using this PowerPoint break timer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b="1" dirty="0"/>
          </a:p>
          <a:p>
            <a:pPr marL="228600" indent="-228600">
              <a:lnSpc>
                <a:spcPct val="80000"/>
              </a:lnSpc>
            </a:pPr>
            <a:r>
              <a:rPr lang="en-US" altLang="en-US" sz="1000" dirty="0"/>
              <a:t>This PowerPoint slide uses images, custom animation, and timing to provide a countdown timer that you can use in any presentation. When you open the template, you’ll notice that the timer is set at 00:00. However, when you start the slide show, the timer will start at the correct time and count down by 1-minute intervals until it gets to 1 minute. At that point, it will count down in two 30-seconds intervals to 00:00.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dirty="0"/>
          </a:p>
          <a:p>
            <a:pPr marL="228600" indent="-228600">
              <a:lnSpc>
                <a:spcPct val="80000"/>
              </a:lnSpc>
            </a:pPr>
            <a:r>
              <a:rPr lang="en-US" altLang="en-US" sz="1000" b="1" dirty="0"/>
              <a:t>To insert this slide into your presentation 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b="1" dirty="0"/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Save this template as a presentation (.ppt file) on your computer.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Open the presentation that will contain the timer.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On the </a:t>
            </a:r>
            <a:r>
              <a:rPr lang="en-US" altLang="en-US" b="1" dirty="0"/>
              <a:t>Slides</a:t>
            </a:r>
            <a:r>
              <a:rPr lang="en-US" altLang="en-US" dirty="0"/>
              <a:t> tab, place your insertion point after the slide that will precede the timer. (Make sure you don't select a slide. Your insertion point should be between the slides.)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On the </a:t>
            </a:r>
            <a:r>
              <a:rPr lang="en-US" altLang="en-US" b="1" dirty="0"/>
              <a:t>Insert</a:t>
            </a:r>
            <a:r>
              <a:rPr lang="en-US" altLang="en-US" dirty="0"/>
              <a:t> menu, click </a:t>
            </a:r>
            <a:r>
              <a:rPr lang="en-US" altLang="en-US" b="1" dirty="0"/>
              <a:t>Slides from Files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In the </a:t>
            </a:r>
            <a:r>
              <a:rPr lang="en-US" altLang="en-US" b="1" dirty="0"/>
              <a:t>Slide Finder</a:t>
            </a:r>
            <a:r>
              <a:rPr lang="en-US" altLang="en-US" dirty="0"/>
              <a:t> dialog box, click the </a:t>
            </a:r>
            <a:r>
              <a:rPr lang="en-US" altLang="en-US" b="1" dirty="0"/>
              <a:t>Find Presentation</a:t>
            </a:r>
            <a:r>
              <a:rPr lang="en-US" altLang="en-US" dirty="0"/>
              <a:t> tab.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Browse</a:t>
            </a:r>
            <a:r>
              <a:rPr lang="en-US" altLang="en-US" dirty="0"/>
              <a:t>, locate and select the timer presentation, and then click </a:t>
            </a:r>
            <a:r>
              <a:rPr lang="en-US" altLang="en-US" b="1" dirty="0"/>
              <a:t>Open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In the </a:t>
            </a:r>
            <a:r>
              <a:rPr lang="en-US" altLang="en-US" b="1" dirty="0"/>
              <a:t>Slides from Files</a:t>
            </a:r>
            <a:r>
              <a:rPr lang="en-US" altLang="en-US" dirty="0"/>
              <a:t> dialog box, select the timer slide.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Select the </a:t>
            </a:r>
            <a:r>
              <a:rPr lang="en-US" altLang="en-US" b="1" dirty="0"/>
              <a:t>Keep source formatting</a:t>
            </a:r>
            <a:r>
              <a:rPr lang="en-US" altLang="en-US" dirty="0"/>
              <a:t> check box. If you do not select this check box, the copied slide will inherit the design of the slide that precedes it in the presentation.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Insert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Close</a:t>
            </a:r>
            <a:r>
              <a:rPr lang="en-US" altLang="en-US" dirty="0"/>
              <a:t>.</a:t>
            </a:r>
            <a:endParaRPr lang="en-US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568054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Self!</a:t>
            </a:r>
          </a:p>
          <a:p>
            <a:r>
              <a:rPr lang="en-US" dirty="0"/>
              <a:t>Classes are a fundamental part of Object Oriented Programming.</a:t>
            </a:r>
          </a:p>
          <a:p>
            <a:r>
              <a:rPr lang="en-US" dirty="0"/>
              <a:t>Over the course of this talk we will be building on some concepts introduced previously.</a:t>
            </a:r>
          </a:p>
          <a:p>
            <a:r>
              <a:rPr lang="en-US" dirty="0"/>
              <a:t>There will be some learning of course .. But the main objective here is to inspire you to with your Arduino Programming.</a:t>
            </a:r>
          </a:p>
          <a:p>
            <a:r>
              <a:rPr lang="en-US" dirty="0"/>
              <a:t>Review Agenda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8958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4144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Share screen show code … load code   wink over to second camera describe what people are seeing.</a:t>
            </a:r>
          </a:p>
          <a:p>
            <a:r>
              <a:rPr lang="en-US" dirty="0"/>
              <a:t>Change timing and show effect. Pause for discussion.</a:t>
            </a:r>
          </a:p>
          <a:p>
            <a:r>
              <a:rPr lang="en-US" dirty="0"/>
              <a:t>Look into class code – discuss how it works.</a:t>
            </a:r>
          </a:p>
          <a:p>
            <a:r>
              <a:rPr lang="en-US" dirty="0"/>
              <a:t>Move to </a:t>
            </a:r>
            <a:r>
              <a:rPr lang="en-US"/>
              <a:t>next example.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231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915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128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878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442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832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people that this can be about modelling on railways. </a:t>
            </a:r>
          </a:p>
          <a:p>
            <a:r>
              <a:rPr lang="en-US" dirty="0"/>
              <a:t>It is not just deep in the weeds Arduino programming.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725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 interface – 5 buttons .. One speed control potentiometer one LCD screen (6 regions) showing 6 different status items, and 3 LED’s for when turntable bridge is in a specific position.</a:t>
            </a:r>
          </a:p>
          <a:p>
            <a:r>
              <a:rPr lang="en-US" dirty="0"/>
              <a:t>Other Inputs – 3 HALL effect sensors on outside of turntable well … detect micro magnets attached to bridge.</a:t>
            </a:r>
          </a:p>
          <a:p>
            <a:r>
              <a:rPr lang="en-US" dirty="0"/>
              <a:t>Other outputs – DC motor control direction and speed control.</a:t>
            </a:r>
          </a:p>
          <a:p>
            <a:r>
              <a:rPr lang="en-US" dirty="0"/>
              <a:t>Logic – depending on button press move in the correct direction until hall effect sensor is detected.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38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Fundamentals to build on</a:t>
            </a:r>
          </a:p>
          <a:p>
            <a:r>
              <a:rPr lang="en-US" dirty="0"/>
              <a:t>When we talk about a variable Type … know what that is referring 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26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Structures are commonly used to handle related data as though it were a single item.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Not restricted to just two strings as shown .. Could be int, float etc. One structure could have many different component parts</a:t>
            </a:r>
          </a:p>
          <a:p>
            <a:r>
              <a:rPr lang="en-US" dirty="0"/>
              <a:t>Next page talks about Chris Sharp’s presentations over the past few MERG sessions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450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recall Chris using color coding to show at a high level how blocks of code were moved around.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990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a class means you interact with it according to the </a:t>
            </a:r>
            <a:r>
              <a:rPr lang="en-US"/>
              <a:t>authors wishes only.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958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class is called LED2 because it was my second go at it. </a:t>
            </a:r>
          </a:p>
          <a:p>
            <a:r>
              <a:rPr lang="en-US" dirty="0"/>
              <a:t>Do not be confused by the objects … they could be called anything we like … myLed1 .. myLed2 … myLed3 are just arbitrary names.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992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1670" y="376237"/>
            <a:ext cx="6260905" cy="1737398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670" y="3182570"/>
            <a:ext cx="6260905" cy="654741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06EAB-8D0A-4189-89DD-A98756097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5AE448-2B7D-4FEB-9D23-D95428BB9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37A9F-68CC-4107-9A9E-5F1ED41C5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5ABE2-8E43-4993-B8AB-23ADC6441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9F1A0-7161-4E0B-9855-90456EE61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958EDE-106E-4D44-85F1-33F66685D6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887609"/>
      </p:ext>
    </p:extLst>
  </p:cSld>
  <p:clrMapOvr>
    <a:masterClrMapping/>
  </p:clrMapOvr>
  <p:transition advClick="0" advTm="30100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4608B-05C0-4968-8136-C6CBDD924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C67FB-E06B-4BC4-B824-B1B998A7C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8E397-77BD-4070-A880-2400E3531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996FF-595F-4A7F-B61A-7368E4A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99D1D-11D5-4BB6-9741-F8B5E2A2B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C80D45-7CD6-42FE-8672-69A149E17A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1468703"/>
      </p:ext>
    </p:extLst>
  </p:cSld>
  <p:clrMapOvr>
    <a:masterClrMapping/>
  </p:clrMapOvr>
  <p:transition advClick="0" advTm="30100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A5034-517B-4296-A672-04B17C616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3E385-2E85-486E-BFB8-A1F3CDB08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/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53921-0270-4B39-B2B6-B24ACDDB7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79E9A-851D-4F65-A1B1-F574FCFE1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B6194-4650-43D8-9E8B-62E343317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01A84A-BFD2-4AE6-8836-B08245832EF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8594715"/>
      </p:ext>
    </p:extLst>
  </p:cSld>
  <p:clrMapOvr>
    <a:masterClrMapping/>
  </p:clrMapOvr>
  <p:transition advClick="0" advTm="30100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8A89F-4D8B-42D8-B8CE-D37E7AE7D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3F14C-4062-48F8-AACE-CBDB217F16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FE7EC-2605-4CF4-812B-9FB8C5A775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AECDB-1489-49E5-B7D9-533AF3AAF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E5B59-724A-4B12-81D6-1550FF596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5D79F-B4F8-48A8-A350-C68F28319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19C239-1119-4FEC-9B19-6D282370C1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1248296"/>
      </p:ext>
    </p:extLst>
  </p:cSld>
  <p:clrMapOvr>
    <a:masterClrMapping/>
  </p:clrMapOvr>
  <p:transition advClick="0" advTm="30100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BB82-21DB-4E22-A0E1-78AE366E8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A26BE-1FDF-49F5-996F-C951DD580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9" y="1260872"/>
            <a:ext cx="3868737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23458-EE9F-4304-88C2-E81D06E923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9" y="1878806"/>
            <a:ext cx="3868737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8D46BB-B32E-4279-BD56-DA3EB093CE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788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9AF1C0-91EA-42BC-B4FB-4A38DF8E38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788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9D3FEC-ACAD-4335-8E6B-1FF271BDE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7577F8-A501-4F03-89ED-C12001A19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CAF73-A90C-45FC-B3C5-C38226F74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4B9642-EC7A-4297-808C-16FF9C756C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4249769"/>
      </p:ext>
    </p:extLst>
  </p:cSld>
  <p:clrMapOvr>
    <a:masterClrMapping/>
  </p:clrMapOvr>
  <p:transition advClick="0" advTm="30100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AF5E6-AD58-462C-8DDC-892D08A16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8D1916-1318-4ABD-8614-C002C882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248AC7-FFC5-46ED-9AAB-A12709937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304F55-C91D-4DAE-89E0-3774FC81F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FFC1E6-1036-4B06-BAD7-05C06523DA1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2675102"/>
      </p:ext>
    </p:extLst>
  </p:cSld>
  <p:clrMapOvr>
    <a:masterClrMapping/>
  </p:clrMapOvr>
  <p:transition advClick="0" advTm="30100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C7985-343A-423E-BE11-ABD5A9B4D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19CDD4-7107-42D8-8D6E-E21A02C3E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A022FE-002B-4663-A587-D8D29F44C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A74D9F-BB10-4F8F-9BE7-8CF3F202844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3148858"/>
      </p:ext>
    </p:extLst>
  </p:cSld>
  <p:clrMapOvr>
    <a:masterClrMapping/>
  </p:clrMapOvr>
  <p:transition advClick="0" advTm="301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730" y="102393"/>
            <a:ext cx="8246070" cy="763524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50111"/>
            <a:ext cx="8246070" cy="3417152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6F194-8582-41D5-8E38-6DBE2C489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FE4BF-F5EE-43B2-AB4A-6DB616FC9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15BCAD-0C53-452E-9241-C9534600AE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4F91C-9E23-4193-941A-607B7F67B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B707FB-39F9-44D5-9E50-960293998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96771C-7D4E-4B8B-A23D-DB627A266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316FE5-6254-4A80-BFAE-9C47DA9B27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2327565"/>
      </p:ext>
    </p:extLst>
  </p:cSld>
  <p:clrMapOvr>
    <a:masterClrMapping/>
  </p:clrMapOvr>
  <p:transition advClick="0" advTm="30100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0356B-A93F-48F2-BB55-FDE68E38D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CDA51-13C3-4B9F-AA79-4F885380D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9DFF3-0FF0-48C9-A1E3-D93751E04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96528-3E5F-4C85-BFDE-C6C5CFAEB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815D6A-2D5E-4D1C-8705-AF5F219A5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2B10C-205D-43C6-9356-608FF443C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4E8C0E-41B0-4962-B41B-C160307924A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5451714"/>
      </p:ext>
    </p:extLst>
  </p:cSld>
  <p:clrMapOvr>
    <a:masterClrMapping/>
  </p:clrMapOvr>
  <p:transition advClick="0" advTm="30100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E1227-20DF-4F0D-BFC5-FDA75D325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4B035-20CB-43CA-8348-7D3F18827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F3909-4F02-4E41-A752-339D1B9BC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63496-D1D6-4B5D-BCDB-EDB527A6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A1759-ADD3-4582-9737-811730F73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CD97D66-E931-4DB0-BEE5-48C33D4F452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040441"/>
      </p:ext>
    </p:extLst>
  </p:cSld>
  <p:clrMapOvr>
    <a:masterClrMapping/>
  </p:clrMapOvr>
  <p:transition advClick="0" advTm="30100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CD1C87-50DD-4AF6-8F6D-95ED1388D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F254F-7392-4193-8E88-89B87D420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63F7B-E9AC-419B-8028-6CFF21935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1DE1-AFE5-44C1-B808-DEA5D6E68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2C72A-4D46-4D50-9328-6BD9BF93D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64E9C6-101A-4776-BA6E-D9B3A153C07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766794"/>
      </p:ext>
    </p:extLst>
  </p:cSld>
  <p:clrMapOvr>
    <a:masterClrMapping/>
  </p:clrMapOvr>
  <p:transition advClick="0" advTm="301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6237"/>
            <a:ext cx="7016194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97405"/>
            <a:ext cx="7016194" cy="3576168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171" y="102393"/>
            <a:ext cx="8076896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20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7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20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7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3720DE5-19ED-441E-BB54-D8E6900A0C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F6C9D51-2532-4FCB-8E72-8F43C652ED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DC7FEF90-D8A3-4181-9804-54B721269E0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50"/>
            </a:lvl1pPr>
          </a:lstStyle>
          <a:p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BA43090-1064-460E-A34C-A37B3A4D086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50"/>
            </a:lvl1pPr>
          </a:lstStyle>
          <a:p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8883F950-7340-4618-8488-312BE1211C3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/>
            </a:lvl1pPr>
          </a:lstStyle>
          <a:p>
            <a:fld id="{8F6C5AAE-8CFC-4D98-B5E6-A291CDE76BB6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6A60E870-1288-46E0-B474-C709260D7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319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 advClick="0" advTm="30100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6.xml"/><Relationship Id="rId3" Type="http://schemas.openxmlformats.org/officeDocument/2006/relationships/slide" Target="slide3.xml"/><Relationship Id="rId7" Type="http://schemas.openxmlformats.org/officeDocument/2006/relationships/slide" Target="slide2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10.xml"/><Relationship Id="rId10" Type="http://schemas.openxmlformats.org/officeDocument/2006/relationships/image" Target="../media/image7.png"/><Relationship Id="rId4" Type="http://schemas.openxmlformats.org/officeDocument/2006/relationships/slide" Target="slide6.xml"/><Relationship Id="rId9" Type="http://schemas.openxmlformats.org/officeDocument/2006/relationships/slide" Target="slide2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Led2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Timer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s://github.com/Alan-Lomax/DblDelay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Alan-Lomax/Led2" TargetMode="External"/><Relationship Id="rId5" Type="http://schemas.openxmlformats.org/officeDocument/2006/relationships/hyperlink" Target="https://github.com/Alan-Lomax/LCD_NHD2x20" TargetMode="External"/><Relationship Id="rId4" Type="http://schemas.openxmlformats.org/officeDocument/2006/relationships/hyperlink" Target="https://github.com/Alan-Lomax/Button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users.ece.utexas.edu/~valvano/embed/chap3/chap3.htm" TargetMode="External"/><Relationship Id="rId7" Type="http://schemas.openxmlformats.org/officeDocument/2006/relationships/hyperlink" Target="http://paulmurraycbr.github.io/ArduinoTheOOWay.htm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geeksforgeeks.org/c-classes-and-objects/" TargetMode="External"/><Relationship Id="rId5" Type="http://schemas.openxmlformats.org/officeDocument/2006/relationships/hyperlink" Target="http://mypractic.com/lesson-7-classes-in-c-language-for-arduino-button-as-an-object/" TargetMode="External"/><Relationship Id="rId4" Type="http://schemas.openxmlformats.org/officeDocument/2006/relationships/hyperlink" Target="https://www.guru99.com/cpp-classes-objects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528" y="817551"/>
            <a:ext cx="6260905" cy="1296084"/>
          </a:xfrm>
        </p:spPr>
        <p:txBody>
          <a:bodyPr>
            <a:noAutofit/>
          </a:bodyPr>
          <a:lstStyle/>
          <a:p>
            <a:r>
              <a:rPr lang="en-US" sz="2800" dirty="0"/>
              <a:t>Arduino</a:t>
            </a:r>
            <a:br>
              <a:rPr lang="en-US" sz="2800" dirty="0"/>
            </a:br>
            <a:r>
              <a:rPr lang="en-US" sz="2800" dirty="0"/>
              <a:t>Class Programming</a:t>
            </a:r>
            <a:br>
              <a:rPr lang="en-US" sz="2800" dirty="0"/>
            </a:br>
            <a:r>
              <a:rPr lang="en-US" sz="2800" dirty="0"/>
              <a:t>with Examples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FE3DC35-3C64-4660-A8CC-530FC89DB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" y="2381708"/>
            <a:ext cx="2514599" cy="380084"/>
          </a:xfrm>
          <a:solidFill>
            <a:schemeClr val="accent6">
              <a:lumMod val="75000"/>
            </a:schemeClr>
          </a:solidFill>
        </p:spPr>
        <p:txBody>
          <a:bodyPr anchor="ctr" anchorCtr="0">
            <a:normAutofit fontScale="77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An Introduction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D59EB138-533B-419C-90C5-50F424F49BB0}"/>
              </a:ext>
            </a:extLst>
          </p:cNvPr>
          <p:cNvSpPr txBox="1">
            <a:spLocks/>
          </p:cNvSpPr>
          <p:nvPr/>
        </p:nvSpPr>
        <p:spPr>
          <a:xfrm>
            <a:off x="203200" y="3754449"/>
            <a:ext cx="2903531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Alan Lomax</a:t>
            </a:r>
          </a:p>
          <a:p>
            <a:r>
              <a:rPr lang="en-US" sz="1400" dirty="0"/>
              <a:t>M8640</a:t>
            </a:r>
          </a:p>
        </p:txBody>
      </p:sp>
      <p:pic>
        <p:nvPicPr>
          <p:cNvPr id="6" name="Picture 2" descr="MERG Logo">
            <a:extLst>
              <a:ext uri="{FF2B5EF4-FFF2-40B4-BE49-F238E27FC236}">
                <a16:creationId xmlns:a16="http://schemas.microsoft.com/office/drawing/2014/main" id="{6652F61E-6C19-4335-BD79-B5C751A7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55084"/>
            <a:ext cx="1940824" cy="762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DEE34C-FA43-48F9-99DE-C77795D449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386" y="2477690"/>
            <a:ext cx="8345486" cy="1846660"/>
          </a:xfrm>
        </p:spPr>
        <p:txBody>
          <a:bodyPr>
            <a:normAutofit/>
          </a:bodyPr>
          <a:lstStyle/>
          <a:p>
            <a:r>
              <a:rPr lang="en-US" dirty="0"/>
              <a:t>Basic Concepts</a:t>
            </a:r>
            <a:br>
              <a:rPr lang="en-US" dirty="0"/>
            </a:br>
            <a:r>
              <a:rPr lang="en-US" sz="2800" dirty="0"/>
              <a:t>- What is a Class ?</a:t>
            </a:r>
            <a:br>
              <a:rPr lang="en-US" sz="2800" dirty="0"/>
            </a:br>
            <a:r>
              <a:rPr lang="en-US" sz="2800" dirty="0"/>
              <a:t>- How does it work?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314" y="1352550"/>
            <a:ext cx="7772400" cy="1125140"/>
          </a:xfrm>
        </p:spPr>
        <p:txBody>
          <a:bodyPr/>
          <a:lstStyle/>
          <a:p>
            <a:r>
              <a:rPr lang="en-US" dirty="0"/>
              <a:t>Part 3</a:t>
            </a:r>
          </a:p>
        </p:txBody>
      </p:sp>
    </p:spTree>
    <p:extLst>
      <p:ext uri="{BB962C8B-B14F-4D97-AF65-F5344CB8AC3E}">
        <p14:creationId xmlns:p14="http://schemas.microsoft.com/office/powerpoint/2010/main" val="1831904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19002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New Concept: A software Class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315936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 class:</a:t>
            </a:r>
          </a:p>
          <a:p>
            <a:r>
              <a:rPr lang="en-US" sz="2000" dirty="0"/>
              <a:t>Very similar to a struct{ } a Class can be thought of as a user defined type …  but the difference is it hides the implementation details.</a:t>
            </a:r>
          </a:p>
          <a:p>
            <a:r>
              <a:rPr lang="en-US" sz="2000" dirty="0"/>
              <a:t>This also means it hides complexity</a:t>
            </a:r>
          </a:p>
          <a:p>
            <a:r>
              <a:rPr lang="en-US" sz="2000" dirty="0"/>
              <a:t>To </a:t>
            </a:r>
            <a:r>
              <a:rPr lang="en-US" sz="2000" b="1" dirty="0"/>
              <a:t>use</a:t>
            </a:r>
            <a:r>
              <a:rPr lang="en-US" sz="2000" dirty="0"/>
              <a:t> a class you don’t </a:t>
            </a:r>
            <a:r>
              <a:rPr lang="en-US" sz="2000" b="1" i="1" dirty="0"/>
              <a:t>need</a:t>
            </a:r>
            <a:r>
              <a:rPr lang="en-US" sz="2000" dirty="0"/>
              <a:t> to know the implementation details</a:t>
            </a:r>
          </a:p>
          <a:p>
            <a:r>
              <a:rPr lang="en-US" sz="2000" dirty="0"/>
              <a:t>But we want to know!</a:t>
            </a:r>
          </a:p>
          <a:p>
            <a:pPr marL="0" indent="0">
              <a:buNone/>
            </a:pPr>
            <a:endParaRPr lang="en-US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All of this to be covered …. So lets go!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0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4891" y="176620"/>
            <a:ext cx="7016194" cy="491885"/>
          </a:xfrm>
        </p:spPr>
        <p:txBody>
          <a:bodyPr>
            <a:normAutofit fontScale="90000"/>
          </a:bodyPr>
          <a:lstStyle/>
          <a:p>
            <a:r>
              <a:rPr lang="en-US" dirty="0"/>
              <a:t>A Software Class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</p:grpSp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96A2AFF2-1820-4F3B-B411-0016C95DE790}"/>
              </a:ext>
            </a:extLst>
          </p:cNvPr>
          <p:cNvSpPr/>
          <p:nvPr/>
        </p:nvSpPr>
        <p:spPr>
          <a:xfrm>
            <a:off x="4987888" y="895349"/>
            <a:ext cx="1870112" cy="334899"/>
          </a:xfrm>
          <a:prstGeom prst="wedgeEllipseCallout">
            <a:avLst>
              <a:gd name="adj1" fmla="val -83844"/>
              <a:gd name="adj2" fmla="val 15516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 – Define a Class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143000" y="2003949"/>
            <a:ext cx="5322179" cy="2770148"/>
            <a:chOff x="1143000" y="2003949"/>
            <a:chExt cx="5322179" cy="2770148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4724400" y="3604546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143000" y="3064052"/>
              <a:ext cx="2739988" cy="660975"/>
            </a:xfrm>
            <a:prstGeom prst="wedgeEllipseCallout">
              <a:avLst>
                <a:gd name="adj1" fmla="val 80602"/>
                <a:gd name="adj2" fmla="val 9734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2 – Create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066800" y="4342163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 –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06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Concepts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2104935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AC8744EA-4185-49D2-B964-03885BC539DB}"/>
              </a:ext>
            </a:extLst>
          </p:cNvPr>
          <p:cNvSpPr/>
          <p:nvPr/>
        </p:nvSpPr>
        <p:spPr>
          <a:xfrm>
            <a:off x="4191000" y="995972"/>
            <a:ext cx="2822613" cy="854012"/>
          </a:xfrm>
          <a:prstGeom prst="wedgeEllipseCallout">
            <a:avLst>
              <a:gd name="adj1" fmla="val -51659"/>
              <a:gd name="adj2" fmla="val 864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Complexity may be hidden inside the shoebox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(But as a user we don’t care)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381000" y="4014894"/>
            <a:ext cx="3810000" cy="678398"/>
          </a:xfrm>
          <a:prstGeom prst="wedgeEllipseCallout">
            <a:avLst>
              <a:gd name="adj1" fmla="val -7030"/>
              <a:gd name="adj2" fmla="val -23196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class definition determines what ‘Properties &amp; Methods’ are available in each of the objects we have created.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9DE010-000D-4F95-A930-9104A6173D42}"/>
              </a:ext>
            </a:extLst>
          </p:cNvPr>
          <p:cNvSpPr/>
          <p:nvPr/>
        </p:nvSpPr>
        <p:spPr>
          <a:xfrm>
            <a:off x="3124199" y="2181135"/>
            <a:ext cx="1301147" cy="304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Complex Stuff</a:t>
            </a:r>
          </a:p>
        </p:txBody>
      </p:sp>
      <p:sp>
        <p:nvSpPr>
          <p:cNvPr id="25" name="Flowchart: Off-page Connector 24">
            <a:extLst>
              <a:ext uri="{FF2B5EF4-FFF2-40B4-BE49-F238E27FC236}">
                <a16:creationId xmlns:a16="http://schemas.microsoft.com/office/drawing/2014/main" id="{88B81992-77FD-4DBF-9F84-028DA8A66AE2}"/>
              </a:ext>
            </a:extLst>
          </p:cNvPr>
          <p:cNvSpPr/>
          <p:nvPr/>
        </p:nvSpPr>
        <p:spPr>
          <a:xfrm rot="16200000">
            <a:off x="4978243" y="1933467"/>
            <a:ext cx="171689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output</a:t>
            </a:r>
          </a:p>
        </p:txBody>
      </p:sp>
      <p:sp>
        <p:nvSpPr>
          <p:cNvPr id="26" name="Flowchart: Off-page Connector 25">
            <a:extLst>
              <a:ext uri="{FF2B5EF4-FFF2-40B4-BE49-F238E27FC236}">
                <a16:creationId xmlns:a16="http://schemas.microsoft.com/office/drawing/2014/main" id="{2092BDF5-5E9D-4993-8150-A5EF8B5B1191}"/>
              </a:ext>
            </a:extLst>
          </p:cNvPr>
          <p:cNvSpPr/>
          <p:nvPr/>
        </p:nvSpPr>
        <p:spPr>
          <a:xfrm rot="16200000">
            <a:off x="2085856" y="1904790"/>
            <a:ext cx="171688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on</a:t>
            </a:r>
          </a:p>
        </p:txBody>
      </p:sp>
      <p:sp>
        <p:nvSpPr>
          <p:cNvPr id="27" name="Flowchart: Off-page Connector 26">
            <a:extLst>
              <a:ext uri="{FF2B5EF4-FFF2-40B4-BE49-F238E27FC236}">
                <a16:creationId xmlns:a16="http://schemas.microsoft.com/office/drawing/2014/main" id="{060AF254-157D-40E1-8628-C8DE34EFF1F7}"/>
              </a:ext>
            </a:extLst>
          </p:cNvPr>
          <p:cNvSpPr/>
          <p:nvPr/>
        </p:nvSpPr>
        <p:spPr>
          <a:xfrm rot="16200000">
            <a:off x="2085855" y="2174488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off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2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1" grpId="0" animBg="1"/>
      <p:bldP spid="7" grpId="0" animBg="1"/>
      <p:bldP spid="7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2185" y="197416"/>
            <a:ext cx="7016194" cy="763525"/>
          </a:xfrm>
        </p:spPr>
        <p:txBody>
          <a:bodyPr>
            <a:normAutofit fontScale="90000"/>
          </a:bodyPr>
          <a:lstStyle/>
          <a:p>
            <a:r>
              <a:rPr lang="en-US" dirty="0"/>
              <a:t>LED2 is just an Example</a:t>
            </a:r>
            <a:br>
              <a:rPr lang="en-US" dirty="0"/>
            </a:br>
            <a:r>
              <a:rPr lang="en-US" sz="2200" dirty="0"/>
              <a:t>(We could be talking about a servo class)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Servo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Attach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Detach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492809" y="1907758"/>
            <a:ext cx="5328636" cy="2499352"/>
            <a:chOff x="1420407" y="2003949"/>
            <a:chExt cx="5328636" cy="2499352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5008264" y="3333750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420407" y="2993516"/>
              <a:ext cx="2739988" cy="660975"/>
            </a:xfrm>
            <a:prstGeom prst="wedgeEllipseCallout">
              <a:avLst>
                <a:gd name="adj1" fmla="val 80602"/>
                <a:gd name="adj2" fmla="val 9734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Create ‘Servo’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583235" y="4136372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And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6" name="Flowchart: Off-page Connector 15">
            <a:extLst>
              <a:ext uri="{FF2B5EF4-FFF2-40B4-BE49-F238E27FC236}">
                <a16:creationId xmlns:a16="http://schemas.microsoft.com/office/drawing/2014/main" id="{C6480415-D844-41AF-B542-CC1AF3D67492}"/>
              </a:ext>
            </a:extLst>
          </p:cNvPr>
          <p:cNvSpPr/>
          <p:nvPr/>
        </p:nvSpPr>
        <p:spPr>
          <a:xfrm rot="16200000">
            <a:off x="2009654" y="1768001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Write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F6B4B36-BAA5-4404-9D93-B2E48CA724EB}"/>
              </a:ext>
            </a:extLst>
          </p:cNvPr>
          <p:cNvGrpSpPr/>
          <p:nvPr/>
        </p:nvGrpSpPr>
        <p:grpSpPr>
          <a:xfrm>
            <a:off x="6587305" y="3333503"/>
            <a:ext cx="1224741" cy="396487"/>
            <a:chOff x="6587305" y="3333503"/>
            <a:chExt cx="1224741" cy="396487"/>
          </a:xfrm>
        </p:grpSpPr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695C941C-8BE3-40F8-B1D7-BB465EC22E7F}"/>
                </a:ext>
              </a:extLst>
            </p:cNvPr>
            <p:cNvSpPr/>
            <p:nvPr/>
          </p:nvSpPr>
          <p:spPr>
            <a:xfrm rot="16200000">
              <a:off x="7230901" y="2924047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3" name="Flowchart: Off-page Connector 22">
              <a:extLst>
                <a:ext uri="{FF2B5EF4-FFF2-40B4-BE49-F238E27FC236}">
                  <a16:creationId xmlns:a16="http://schemas.microsoft.com/office/drawing/2014/main" id="{37B7F3BC-C57C-4C7B-ADE3-F27AE6B2098B}"/>
                </a:ext>
              </a:extLst>
            </p:cNvPr>
            <p:cNvSpPr/>
            <p:nvPr/>
          </p:nvSpPr>
          <p:spPr>
            <a:xfrm rot="16200000">
              <a:off x="7113831" y="304328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18" name="Flowchart: Off-page Connector 17">
              <a:extLst>
                <a:ext uri="{FF2B5EF4-FFF2-40B4-BE49-F238E27FC236}">
                  <a16:creationId xmlns:a16="http://schemas.microsoft.com/office/drawing/2014/main" id="{D608F790-A667-4F46-B9B1-8900BA71017A}"/>
                </a:ext>
              </a:extLst>
            </p:cNvPr>
            <p:cNvSpPr/>
            <p:nvPr/>
          </p:nvSpPr>
          <p:spPr>
            <a:xfrm rot="16200000">
              <a:off x="6996761" y="314884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267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3" name="Picture 25">
            <a:extLst>
              <a:ext uri="{FF2B5EF4-FFF2-40B4-BE49-F238E27FC236}">
                <a16:creationId xmlns:a16="http://schemas.microsoft.com/office/drawing/2014/main" id="{942FA947-34E7-4B98-ACA9-887D7D31A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>
            <a:extLst>
              <a:ext uri="{FF2B5EF4-FFF2-40B4-BE49-F238E27FC236}">
                <a16:creationId xmlns:a16="http://schemas.microsoft.com/office/drawing/2014/main" id="{B927D04C-B84D-4C20-9BE5-2E24D3E4D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5" name="Picture 27">
            <a:extLst>
              <a:ext uri="{FF2B5EF4-FFF2-40B4-BE49-F238E27FC236}">
                <a16:creationId xmlns:a16="http://schemas.microsoft.com/office/drawing/2014/main" id="{7AD8BEA8-FBF0-48AA-BFC9-9368ABDF2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>
            <a:extLst>
              <a:ext uri="{FF2B5EF4-FFF2-40B4-BE49-F238E27FC236}">
                <a16:creationId xmlns:a16="http://schemas.microsoft.com/office/drawing/2014/main" id="{7C6FC37A-2EC6-4FF9-BA27-23679FF7F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7" name="Picture 19">
            <a:extLst>
              <a:ext uri="{FF2B5EF4-FFF2-40B4-BE49-F238E27FC236}">
                <a16:creationId xmlns:a16="http://schemas.microsoft.com/office/drawing/2014/main" id="{5271E19D-644A-45E1-A935-1D3F1BE8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>
            <a:extLst>
              <a:ext uri="{FF2B5EF4-FFF2-40B4-BE49-F238E27FC236}">
                <a16:creationId xmlns:a16="http://schemas.microsoft.com/office/drawing/2014/main" id="{16D9B409-0757-4758-9826-8279A8B5C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59E45B28-434A-43E3-BDAB-8DC356ECA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772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9748826B-DA3E-493C-B135-1BA40EEDF3E6}"/>
              </a:ext>
            </a:extLst>
          </p:cNvPr>
          <p:cNvSpPr txBox="1">
            <a:spLocks/>
          </p:cNvSpPr>
          <p:nvPr/>
        </p:nvSpPr>
        <p:spPr>
          <a:xfrm>
            <a:off x="3581400" y="590550"/>
            <a:ext cx="4190999" cy="441377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3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3429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6858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0287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dirty="0"/>
              <a:t>The Next Train Departs in:</a:t>
            </a:r>
          </a:p>
        </p:txBody>
      </p:sp>
    </p:spTree>
  </p:cSld>
  <p:clrMapOvr>
    <a:masterClrMapping/>
  </p:clrMapOvr>
  <p:transition advClick="0" advTm="30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60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20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80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40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270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56" y="2416323"/>
            <a:ext cx="8345486" cy="1021556"/>
          </a:xfrm>
        </p:spPr>
        <p:txBody>
          <a:bodyPr>
            <a:normAutofit fontScale="90000"/>
          </a:bodyPr>
          <a:lstStyle/>
          <a:p>
            <a:r>
              <a:rPr lang="en-US" dirty="0"/>
              <a:t>Sample Code Fragments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276350"/>
            <a:ext cx="7772400" cy="1125140"/>
          </a:xfrm>
        </p:spPr>
        <p:txBody>
          <a:bodyPr/>
          <a:lstStyle/>
          <a:p>
            <a:r>
              <a:rPr lang="en-US" dirty="0"/>
              <a:t>Part 4</a:t>
            </a:r>
          </a:p>
        </p:txBody>
      </p:sp>
    </p:spTree>
    <p:extLst>
      <p:ext uri="{BB962C8B-B14F-4D97-AF65-F5344CB8AC3E}">
        <p14:creationId xmlns:p14="http://schemas.microsoft.com/office/powerpoint/2010/main" val="1393776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a little Deeper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F5F24-F9DE-4D9A-904E-71483A2E1C5A}"/>
              </a:ext>
            </a:extLst>
          </p:cNvPr>
          <p:cNvGrpSpPr/>
          <p:nvPr/>
        </p:nvGrpSpPr>
        <p:grpSpPr>
          <a:xfrm>
            <a:off x="426234" y="3564862"/>
            <a:ext cx="1740366" cy="1066800"/>
            <a:chOff x="533400" y="3080891"/>
            <a:chExt cx="1740366" cy="1066800"/>
          </a:xfrm>
        </p:grpSpPr>
        <p:sp>
          <p:nvSpPr>
            <p:cNvPr id="21" name="Arrow: Curved Up 20">
              <a:extLst>
                <a:ext uri="{FF2B5EF4-FFF2-40B4-BE49-F238E27FC236}">
                  <a16:creationId xmlns:a16="http://schemas.microsoft.com/office/drawing/2014/main" id="{9DECA5C6-F95D-4EBA-B420-CD20EF6527DA}"/>
                </a:ext>
              </a:extLst>
            </p:cNvPr>
            <p:cNvSpPr/>
            <p:nvPr/>
          </p:nvSpPr>
          <p:spPr>
            <a:xfrm rot="17984957">
              <a:off x="1501996" y="3375920"/>
              <a:ext cx="1066800" cy="476741"/>
            </a:xfrm>
            <a:prstGeom prst="curvedUp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62B114D-7A67-498B-BAC7-8F4909C06497}"/>
                </a:ext>
              </a:extLst>
            </p:cNvPr>
            <p:cNvSpPr txBox="1"/>
            <p:nvPr/>
          </p:nvSpPr>
          <p:spPr>
            <a:xfrm>
              <a:off x="533400" y="3549322"/>
              <a:ext cx="12421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50"/>
                  </a:solidFill>
                </a:rPr>
                <a:t>Name of our  New Object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0B29FF3-FFAC-413B-9DFE-2C1704D5B23B}"/>
              </a:ext>
            </a:extLst>
          </p:cNvPr>
          <p:cNvGrpSpPr/>
          <p:nvPr/>
        </p:nvGrpSpPr>
        <p:grpSpPr>
          <a:xfrm>
            <a:off x="2771685" y="3573344"/>
            <a:ext cx="3476714" cy="1355660"/>
            <a:chOff x="2874521" y="2549547"/>
            <a:chExt cx="3476714" cy="1355660"/>
          </a:xfrm>
        </p:grpSpPr>
        <p:sp>
          <p:nvSpPr>
            <p:cNvPr id="23" name="Arrow: Curved Down 22">
              <a:extLst>
                <a:ext uri="{FF2B5EF4-FFF2-40B4-BE49-F238E27FC236}">
                  <a16:creationId xmlns:a16="http://schemas.microsoft.com/office/drawing/2014/main" id="{56C6A982-D3FC-463D-818E-4A2DC75D98C4}"/>
                </a:ext>
              </a:extLst>
            </p:cNvPr>
            <p:cNvSpPr/>
            <p:nvPr/>
          </p:nvSpPr>
          <p:spPr>
            <a:xfrm rot="14023994">
              <a:off x="2556469" y="2867599"/>
              <a:ext cx="1159616" cy="523512"/>
            </a:xfrm>
            <a:prstGeom prst="curved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AE67AB-C00D-40C6-B375-6AE37E201CD1}"/>
                </a:ext>
              </a:extLst>
            </p:cNvPr>
            <p:cNvSpPr txBox="1"/>
            <p:nvPr/>
          </p:nvSpPr>
          <p:spPr>
            <a:xfrm>
              <a:off x="3587614" y="3381987"/>
              <a:ext cx="27636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A passed parameter to be used when first constructing the object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89C1A85-0E3D-4717-AC15-2D154D38944F}"/>
              </a:ext>
            </a:extLst>
          </p:cNvPr>
          <p:cNvSpPr txBox="1"/>
          <p:nvPr/>
        </p:nvSpPr>
        <p:spPr>
          <a:xfrm>
            <a:off x="1004621" y="2844656"/>
            <a:ext cx="28956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3605B44-58DF-4300-ADBC-BD44389B5EC2}"/>
              </a:ext>
            </a:extLst>
          </p:cNvPr>
          <p:cNvGrpSpPr/>
          <p:nvPr/>
        </p:nvGrpSpPr>
        <p:grpSpPr>
          <a:xfrm>
            <a:off x="4495179" y="2137441"/>
            <a:ext cx="1905000" cy="2231853"/>
            <a:chOff x="4701090" y="1473403"/>
            <a:chExt cx="1905000" cy="2231853"/>
          </a:xfrm>
        </p:grpSpPr>
        <p:sp>
          <p:nvSpPr>
            <p:cNvPr id="29" name="Flowchart: Card 28">
              <a:extLst>
                <a:ext uri="{FF2B5EF4-FFF2-40B4-BE49-F238E27FC236}">
                  <a16:creationId xmlns:a16="http://schemas.microsoft.com/office/drawing/2014/main" id="{615506AA-AAFD-4389-B291-45C807AA731A}"/>
                </a:ext>
              </a:extLst>
            </p:cNvPr>
            <p:cNvSpPr/>
            <p:nvPr/>
          </p:nvSpPr>
          <p:spPr>
            <a:xfrm>
              <a:off x="4701090" y="2630582"/>
              <a:ext cx="1905000" cy="1074674"/>
            </a:xfrm>
            <a:prstGeom prst="flowChartPunchedCard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myLed1</a:t>
              </a:r>
            </a:p>
          </p:txBody>
        </p:sp>
        <p:sp>
          <p:nvSpPr>
            <p:cNvPr id="13" name="Arrow: Striped Right 12">
              <a:extLst>
                <a:ext uri="{FF2B5EF4-FFF2-40B4-BE49-F238E27FC236}">
                  <a16:creationId xmlns:a16="http://schemas.microsoft.com/office/drawing/2014/main" id="{E011D333-C3EC-4965-B270-B79F5BFD94F6}"/>
                </a:ext>
              </a:extLst>
            </p:cNvPr>
            <p:cNvSpPr/>
            <p:nvPr/>
          </p:nvSpPr>
          <p:spPr>
            <a:xfrm rot="3607493">
              <a:off x="4254158" y="2082573"/>
              <a:ext cx="1557712" cy="339372"/>
            </a:xfrm>
            <a:prstGeom prst="stripedRightArrow">
              <a:avLst/>
            </a:prstGeom>
            <a:solidFill>
              <a:srgbClr val="FFFF00"/>
            </a:solidFill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48A01E3-5F68-485B-AB66-8E4C5312B3D8}"/>
              </a:ext>
            </a:extLst>
          </p:cNvPr>
          <p:cNvGrpSpPr/>
          <p:nvPr/>
        </p:nvGrpSpPr>
        <p:grpSpPr>
          <a:xfrm>
            <a:off x="235204" y="1494902"/>
            <a:ext cx="1538833" cy="1872973"/>
            <a:chOff x="316595" y="1643063"/>
            <a:chExt cx="1538833" cy="1934654"/>
          </a:xfrm>
        </p:grpSpPr>
        <p:sp>
          <p:nvSpPr>
            <p:cNvPr id="30" name="Arrow: Curved Right 29">
              <a:extLst>
                <a:ext uri="{FF2B5EF4-FFF2-40B4-BE49-F238E27FC236}">
                  <a16:creationId xmlns:a16="http://schemas.microsoft.com/office/drawing/2014/main" id="{9EE3AA32-DAC3-4486-B72D-823BBCA5EAC5}"/>
                </a:ext>
              </a:extLst>
            </p:cNvPr>
            <p:cNvSpPr/>
            <p:nvPr/>
          </p:nvSpPr>
          <p:spPr>
            <a:xfrm>
              <a:off x="381960" y="1920082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B59D9F6-9270-43AB-AB36-8D205E890560}"/>
                </a:ext>
              </a:extLst>
            </p:cNvPr>
            <p:cNvSpPr txBox="1"/>
            <p:nvPr/>
          </p:nvSpPr>
          <p:spPr>
            <a:xfrm>
              <a:off x="316595" y="1643063"/>
              <a:ext cx="1538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</a:rPr>
                <a:t>Name of our  Class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F82BDD7-8C82-496A-8799-652A6D1A9D07}"/>
              </a:ext>
            </a:extLst>
          </p:cNvPr>
          <p:cNvGrpSpPr/>
          <p:nvPr/>
        </p:nvGrpSpPr>
        <p:grpSpPr>
          <a:xfrm>
            <a:off x="414184" y="1366074"/>
            <a:ext cx="3458487" cy="1682108"/>
            <a:chOff x="541735" y="1010496"/>
            <a:chExt cx="2637435" cy="2289215"/>
          </a:xfrm>
        </p:grpSpPr>
        <p:sp>
          <p:nvSpPr>
            <p:cNvPr id="32" name="Arrow: Curved Right 31">
              <a:extLst>
                <a:ext uri="{FF2B5EF4-FFF2-40B4-BE49-F238E27FC236}">
                  <a16:creationId xmlns:a16="http://schemas.microsoft.com/office/drawing/2014/main" id="{AD8F849C-AC58-47F7-9F67-446002AA5088}"/>
                </a:ext>
              </a:extLst>
            </p:cNvPr>
            <p:cNvSpPr/>
            <p:nvPr/>
          </p:nvSpPr>
          <p:spPr>
            <a:xfrm rot="21156198">
              <a:off x="661939" y="2038066"/>
              <a:ext cx="297498" cy="1261645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92AFEB-F4D0-48C8-8E51-B57B93D3FCDE}"/>
                </a:ext>
              </a:extLst>
            </p:cNvPr>
            <p:cNvSpPr txBox="1"/>
            <p:nvPr/>
          </p:nvSpPr>
          <p:spPr>
            <a:xfrm>
              <a:off x="541735" y="1010496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 header lets our sketch and the compiler know what is coming further down in the code.</a:t>
              </a:r>
            </a:p>
            <a:p>
              <a:r>
                <a:rPr lang="en-US" sz="1200" dirty="0"/>
                <a:t>- How to use the Led2 class to make a new object</a:t>
              </a:r>
            </a:p>
            <a:p>
              <a:r>
                <a:rPr lang="en-US" sz="1200" dirty="0"/>
                <a:t>- What properties and methods it has.</a:t>
              </a:r>
            </a:p>
          </p:txBody>
        </p:sp>
      </p:grpSp>
      <p:sp>
        <p:nvSpPr>
          <p:cNvPr id="33" name="Flowchart: Off-page Connector 32">
            <a:extLst>
              <a:ext uri="{FF2B5EF4-FFF2-40B4-BE49-F238E27FC236}">
                <a16:creationId xmlns:a16="http://schemas.microsoft.com/office/drawing/2014/main" id="{FFBFBBA1-54DD-4512-A4D9-1316BCC03153}"/>
              </a:ext>
            </a:extLst>
          </p:cNvPr>
          <p:cNvSpPr/>
          <p:nvPr/>
        </p:nvSpPr>
        <p:spPr>
          <a:xfrm rot="16200000">
            <a:off x="6868826" y="3065381"/>
            <a:ext cx="185030" cy="1088028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1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Pin 13</a:t>
            </a:r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9F02C0-7D21-4A11-B5FB-C202EB0B7B96}"/>
              </a:ext>
            </a:extLst>
          </p:cNvPr>
          <p:cNvSpPr txBox="1"/>
          <p:nvPr/>
        </p:nvSpPr>
        <p:spPr>
          <a:xfrm>
            <a:off x="4618750" y="2506681"/>
            <a:ext cx="246785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/>
              <a:t>=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8FEDBDB-9CC3-464A-8362-6233BCC25EEC}"/>
              </a:ext>
            </a:extLst>
          </p:cNvPr>
          <p:cNvGrpSpPr/>
          <p:nvPr/>
        </p:nvGrpSpPr>
        <p:grpSpPr>
          <a:xfrm>
            <a:off x="4292009" y="407896"/>
            <a:ext cx="3181385" cy="830997"/>
            <a:chOff x="955624" y="1970548"/>
            <a:chExt cx="3163622" cy="1130921"/>
          </a:xfrm>
        </p:grpSpPr>
        <p:sp>
          <p:nvSpPr>
            <p:cNvPr id="28" name="Arrow: Curved Right 27">
              <a:extLst>
                <a:ext uri="{FF2B5EF4-FFF2-40B4-BE49-F238E27FC236}">
                  <a16:creationId xmlns:a16="http://schemas.microsoft.com/office/drawing/2014/main" id="{8027D301-CF31-498F-9EA4-6FBBF2E2E8D3}"/>
                </a:ext>
              </a:extLst>
            </p:cNvPr>
            <p:cNvSpPr/>
            <p:nvPr/>
          </p:nvSpPr>
          <p:spPr>
            <a:xfrm rot="3971727">
              <a:off x="1043654" y="2306789"/>
              <a:ext cx="530910" cy="706969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5981F2C-3361-4469-98EE-F5ABB63DDFC3}"/>
                </a:ext>
              </a:extLst>
            </p:cNvPr>
            <p:cNvSpPr txBox="1"/>
            <p:nvPr/>
          </p:nvSpPr>
          <p:spPr>
            <a:xfrm>
              <a:off x="1481811" y="1970548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 class definition is in at least two parts</a:t>
              </a:r>
            </a:p>
            <a:p>
              <a:r>
                <a:rPr lang="en-US" sz="1200" dirty="0"/>
                <a:t>- a header file (*.h) and</a:t>
              </a:r>
            </a:p>
            <a:p>
              <a:r>
                <a:rPr lang="en-US" sz="1200" dirty="0"/>
                <a:t>- a C++ program (*.CPP)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559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33" grpId="0" animBg="1"/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151" y="112538"/>
            <a:ext cx="7622897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A peek Under the Covers : </a:t>
            </a:r>
            <a:r>
              <a:rPr lang="en-US" dirty="0">
                <a:solidFill>
                  <a:srgbClr val="5EEC3C"/>
                </a:solidFill>
              </a:rPr>
              <a:t>The Constructor</a:t>
            </a:r>
            <a:endParaRPr lang="en-US" dirty="0"/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802592" y="114200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81981A-7407-472D-A317-016EA560B332}"/>
              </a:ext>
            </a:extLst>
          </p:cNvPr>
          <p:cNvSpPr txBox="1"/>
          <p:nvPr/>
        </p:nvSpPr>
        <p:spPr>
          <a:xfrm>
            <a:off x="3886200" y="2571750"/>
            <a:ext cx="289560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sp>
        <p:nvSpPr>
          <p:cNvPr id="15" name="Speech Bubble: Oval 14">
            <a:extLst>
              <a:ext uri="{FF2B5EF4-FFF2-40B4-BE49-F238E27FC236}">
                <a16:creationId xmlns:a16="http://schemas.microsoft.com/office/drawing/2014/main" id="{13B0FB77-1F53-4041-BB22-E4551CA78D5B}"/>
              </a:ext>
            </a:extLst>
          </p:cNvPr>
          <p:cNvSpPr/>
          <p:nvPr/>
        </p:nvSpPr>
        <p:spPr>
          <a:xfrm>
            <a:off x="3352802" y="734668"/>
            <a:ext cx="3765516" cy="1106363"/>
          </a:xfrm>
          <a:prstGeom prst="wedgeEllipseCallout">
            <a:avLst>
              <a:gd name="adj1" fmla="val -18870"/>
              <a:gd name="adj2" fmla="val 114925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This line is calling the constructor (It constructs the object we will want to use.)</a:t>
            </a:r>
            <a:endParaRPr lang="en-US" sz="1400" dirty="0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68AD99-74FC-4CFC-AC8D-A5D3FA4C1A1A}"/>
              </a:ext>
            </a:extLst>
          </p:cNvPr>
          <p:cNvSpPr txBox="1"/>
          <p:nvPr/>
        </p:nvSpPr>
        <p:spPr>
          <a:xfrm>
            <a:off x="1306046" y="3493668"/>
            <a:ext cx="5160308" cy="10156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sz="1200" dirty="0"/>
              <a:t>Led2::Led2(byte pin) {</a:t>
            </a:r>
          </a:p>
          <a:p>
            <a:r>
              <a:rPr lang="en-US" sz="1200" dirty="0"/>
              <a:t>  _pin = pin;            // Save the passed pin</a:t>
            </a:r>
          </a:p>
          <a:p>
            <a:r>
              <a:rPr lang="en-US" sz="1200" dirty="0"/>
              <a:t>  pinMode(_pin, OUTPUT); // define our output pin</a:t>
            </a:r>
          </a:p>
          <a:p>
            <a:r>
              <a:rPr lang="en-US" sz="1200" dirty="0"/>
              <a:t>  off();                 // call the off function</a:t>
            </a:r>
          </a:p>
          <a:p>
            <a:r>
              <a:rPr lang="en-US" sz="1200" dirty="0"/>
              <a:t>}</a:t>
            </a:r>
          </a:p>
        </p:txBody>
      </p:sp>
      <p:sp>
        <p:nvSpPr>
          <p:cNvPr id="16" name="Speech Bubble: Oval 15">
            <a:extLst>
              <a:ext uri="{FF2B5EF4-FFF2-40B4-BE49-F238E27FC236}">
                <a16:creationId xmlns:a16="http://schemas.microsoft.com/office/drawing/2014/main" id="{ED268579-10A4-494B-B03C-EB939CFE2773}"/>
              </a:ext>
            </a:extLst>
          </p:cNvPr>
          <p:cNvSpPr/>
          <p:nvPr/>
        </p:nvSpPr>
        <p:spPr>
          <a:xfrm>
            <a:off x="381002" y="2624006"/>
            <a:ext cx="2971800" cy="552290"/>
          </a:xfrm>
          <a:prstGeom prst="wedgeEllipseCallout">
            <a:avLst>
              <a:gd name="adj1" fmla="val 21423"/>
              <a:gd name="adj2" fmla="val 110509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Inside the class definition this is what it does.</a:t>
            </a:r>
            <a:endParaRPr lang="en-US" sz="1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59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151" y="112538"/>
            <a:ext cx="7622897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A peek Under the Covers : the </a:t>
            </a:r>
            <a:r>
              <a:rPr lang="en-US" dirty="0">
                <a:solidFill>
                  <a:srgbClr val="5EEC3C"/>
                </a:solidFill>
              </a:rPr>
              <a:t>on() </a:t>
            </a:r>
            <a:r>
              <a:rPr lang="en-US" dirty="0"/>
              <a:t>property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802592" y="114200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95400" y="122062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227151" y="2639247"/>
            <a:ext cx="7697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myLed1.on(); // Outside the shoebox use the on method of myLed1 object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3D2071D-53D8-4A20-B30D-4686B50120F7}"/>
              </a:ext>
            </a:extLst>
          </p:cNvPr>
          <p:cNvGrpSpPr/>
          <p:nvPr/>
        </p:nvGrpSpPr>
        <p:grpSpPr>
          <a:xfrm>
            <a:off x="189062" y="2838771"/>
            <a:ext cx="7394275" cy="1828310"/>
            <a:chOff x="189062" y="2838771"/>
            <a:chExt cx="7394275" cy="182831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E2C6F95-F2D7-4B6D-AA71-8D7B5504F3CF}"/>
                </a:ext>
              </a:extLst>
            </p:cNvPr>
            <p:cNvSpPr txBox="1"/>
            <p:nvPr/>
          </p:nvSpPr>
          <p:spPr>
            <a:xfrm>
              <a:off x="189062" y="3897640"/>
              <a:ext cx="73942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void Led2::on() {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_blink = false; // Turn off blink mode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_state = HIGH;  // Set desired state LED will turn on with next call to update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}</a:t>
              </a:r>
            </a:p>
          </p:txBody>
        </p:sp>
        <p:sp>
          <p:nvSpPr>
            <p:cNvPr id="42" name="Arrow: Curved Left 41">
              <a:extLst>
                <a:ext uri="{FF2B5EF4-FFF2-40B4-BE49-F238E27FC236}">
                  <a16:creationId xmlns:a16="http://schemas.microsoft.com/office/drawing/2014/main" id="{FD39DF94-F2B7-4A9B-89CA-C643FC828426}"/>
                </a:ext>
              </a:extLst>
            </p:cNvPr>
            <p:cNvSpPr/>
            <p:nvPr/>
          </p:nvSpPr>
          <p:spPr>
            <a:xfrm rot="682364">
              <a:off x="1757391" y="2838771"/>
              <a:ext cx="304800" cy="1064500"/>
            </a:xfrm>
            <a:prstGeom prst="curvedLeftArrow">
              <a:avLst/>
            </a:prstGeom>
            <a:solidFill>
              <a:srgbClr val="5EEC3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31A1C3FC-8999-49B6-A2F0-5A278E7522BD}"/>
              </a:ext>
            </a:extLst>
          </p:cNvPr>
          <p:cNvSpPr/>
          <p:nvPr/>
        </p:nvSpPr>
        <p:spPr>
          <a:xfrm>
            <a:off x="2590800" y="2527088"/>
            <a:ext cx="4897772" cy="1103704"/>
          </a:xfrm>
          <a:prstGeom prst="wedgeEllipseCallout">
            <a:avLst>
              <a:gd name="adj1" fmla="val -61379"/>
              <a:gd name="adj2" fmla="val 77729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on() is a function within the class definition that sets the private internal variable </a:t>
            </a:r>
            <a:r>
              <a:rPr lang="en-US" dirty="0">
                <a:solidFill>
                  <a:srgbClr val="C00000"/>
                </a:solidFill>
              </a:rPr>
              <a:t>_state </a:t>
            </a:r>
            <a:r>
              <a:rPr lang="en-US" dirty="0">
                <a:solidFill>
                  <a:schemeClr val="tx1"/>
                </a:solidFill>
              </a:rPr>
              <a:t>and </a:t>
            </a:r>
            <a:r>
              <a:rPr lang="en-US" dirty="0">
                <a:solidFill>
                  <a:srgbClr val="C00000"/>
                </a:solidFill>
              </a:rPr>
              <a:t>_blink</a:t>
            </a:r>
          </a:p>
        </p:txBody>
      </p:sp>
    </p:spTree>
    <p:extLst>
      <p:ext uri="{BB962C8B-B14F-4D97-AF65-F5344CB8AC3E}">
        <p14:creationId xmlns:p14="http://schemas.microsoft.com/office/powerpoint/2010/main" val="68010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3" action="ppaction://hlinksldjump"/>
              </a:rPr>
              <a:t>Motivation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4" action="ppaction://hlinksldjump"/>
              </a:rPr>
              <a:t>Ground Work – Types and Structures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5" action="ppaction://hlinksldjump"/>
              </a:rPr>
              <a:t>Basic Concepts - What is a Class ?  How does it work?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6" action="ppaction://hlinksldjump"/>
              </a:rPr>
              <a:t>Sample Code Fragments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7" action="ppaction://hlinksldjump"/>
              </a:rPr>
              <a:t>Example Code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8" action="ppaction://hlinksldjump"/>
              </a:rPr>
              <a:t>How and Why use a Class?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9" action="ppaction://hlinksldjump"/>
              </a:rPr>
              <a:t>Inspecting the LED2 Class in Detail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CA567-7F2C-4256-9D8B-A87EC4D25AA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29E4AA-96AB-44E1-B8AB-8374A8C80405}"/>
              </a:ext>
            </a:extLst>
          </p:cNvPr>
          <p:cNvSpPr txBox="1"/>
          <p:nvPr/>
        </p:nvSpPr>
        <p:spPr>
          <a:xfrm>
            <a:off x="299006" y="650387"/>
            <a:ext cx="701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800" dirty="0"/>
              <a:t>The header defines the ‘entry points’ for the functions but it is the CPP program that implements the functions. Both are required.</a:t>
            </a:r>
          </a:p>
          <a:p>
            <a:pPr marL="0" indent="0">
              <a:buNone/>
            </a:pPr>
            <a:r>
              <a:rPr lang="en-US" sz="1800" dirty="0"/>
              <a:t>On the previous slide I indicated you would add the following line: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6203" y="133350"/>
            <a:ext cx="7016194" cy="415879"/>
          </a:xfrm>
        </p:spPr>
        <p:txBody>
          <a:bodyPr>
            <a:normAutofit fontScale="90000"/>
          </a:bodyPr>
          <a:lstStyle/>
          <a:p>
            <a:r>
              <a:rPr lang="en-US" dirty="0"/>
              <a:t>Side discussion - File Locations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DD7D1-7BD3-4C7E-91A2-B03796B6B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957" y="4179153"/>
            <a:ext cx="5946497" cy="830997"/>
          </a:xfr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use of angle brackets (&lt;&gt;) causes the compiler to search the </a:t>
            </a:r>
            <a:r>
              <a:rPr lang="en-US" sz="1200" b="1" i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include directory. Using double quotes ("") causes it to search the </a:t>
            </a:r>
            <a:r>
              <a:rPr lang="en-US" sz="1200" b="1" i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current working directory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only if that search fails the default include directory.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913ADD-343E-47BA-A4D8-9B59A35B204C}"/>
              </a:ext>
            </a:extLst>
          </p:cNvPr>
          <p:cNvSpPr txBox="1"/>
          <p:nvPr/>
        </p:nvSpPr>
        <p:spPr>
          <a:xfrm>
            <a:off x="1143000" y="1573717"/>
            <a:ext cx="211441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F86BC7-EFB7-429F-94E3-3A1C7A07A80F}"/>
              </a:ext>
            </a:extLst>
          </p:cNvPr>
          <p:cNvSpPr txBox="1"/>
          <p:nvPr/>
        </p:nvSpPr>
        <p:spPr>
          <a:xfrm>
            <a:off x="299006" y="1966768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But where do the *.h and *.</a:t>
            </a:r>
            <a:r>
              <a:rPr lang="en-US" dirty="0" err="1"/>
              <a:t>cpp</a:t>
            </a:r>
            <a:r>
              <a:rPr lang="en-US" dirty="0"/>
              <a:t> files actually go?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41B0DB-98CD-485C-898B-7F03C8825436}"/>
              </a:ext>
            </a:extLst>
          </p:cNvPr>
          <p:cNvSpPr txBox="1"/>
          <p:nvPr/>
        </p:nvSpPr>
        <p:spPr>
          <a:xfrm>
            <a:off x="299006" y="2411068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If you use “double quotes” (as shown above) then put the two files in same directory as your main sketch. This is good while developing or testing.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9AEAC8-46BC-4ECF-AEB3-BBA8A2E8DE8C}"/>
              </a:ext>
            </a:extLst>
          </p:cNvPr>
          <p:cNvSpPr txBox="1"/>
          <p:nvPr/>
        </p:nvSpPr>
        <p:spPr>
          <a:xfrm>
            <a:off x="299006" y="3130186"/>
            <a:ext cx="7239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If you use &lt;angle brackets&gt; then the two files </a:t>
            </a:r>
            <a:r>
              <a:rPr lang="en-US" b="1" i="1" dirty="0"/>
              <a:t>must</a:t>
            </a:r>
            <a:r>
              <a:rPr lang="en-US" dirty="0"/>
              <a:t> go in your libraries folder (under the folder where you keep your sketches.) </a:t>
            </a:r>
          </a:p>
          <a:p>
            <a:r>
              <a:rPr lang="en-US" dirty="0"/>
              <a:t>This is good for your final class code.</a:t>
            </a:r>
          </a:p>
        </p:txBody>
      </p:sp>
    </p:spTree>
    <p:extLst>
      <p:ext uri="{BB962C8B-B14F-4D97-AF65-F5344CB8AC3E}">
        <p14:creationId xmlns:p14="http://schemas.microsoft.com/office/powerpoint/2010/main" val="8743377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56" y="2416323"/>
            <a:ext cx="8345486" cy="1021556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Code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276350"/>
            <a:ext cx="7772400" cy="1125140"/>
          </a:xfrm>
        </p:spPr>
        <p:txBody>
          <a:bodyPr/>
          <a:lstStyle/>
          <a:p>
            <a:r>
              <a:rPr lang="en-US" dirty="0"/>
              <a:t>Part 5</a:t>
            </a:r>
          </a:p>
        </p:txBody>
      </p:sp>
    </p:spTree>
    <p:extLst>
      <p:ext uri="{BB962C8B-B14F-4D97-AF65-F5344CB8AC3E}">
        <p14:creationId xmlns:p14="http://schemas.microsoft.com/office/powerpoint/2010/main" val="18018009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Header File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407896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/>
              <a:t>- a header file (*.h) and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56960" y="947408"/>
            <a:ext cx="72771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/*****************************************************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           // the number of the LED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_onTime;              // milliseconds of on-time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_offTime;             // milliseconds of off-time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// next time change in milliseconds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           // true if we are in blinking mode, false if not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often)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Turning off the LED (and sets blink to false)</a:t>
            </a:r>
          </a:p>
          <a:p>
            <a:r>
              <a:rPr lang="en-US" sz="9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Turning on  the LED (and sets blink to false)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1295400" y="1556786"/>
            <a:ext cx="2209800" cy="228600"/>
          </a:xfrm>
          <a:prstGeom prst="wedgeRectCallout">
            <a:avLst>
              <a:gd name="adj1" fmla="val -84032"/>
              <a:gd name="adj2" fmla="val 240793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Tell compiler we are defining a class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Speech Bubble: Rectangle 35">
            <a:extLst>
              <a:ext uri="{FF2B5EF4-FFF2-40B4-BE49-F238E27FC236}">
                <a16:creationId xmlns:a16="http://schemas.microsoft.com/office/drawing/2014/main" id="{6FE574DC-F015-49C5-841B-51FBEFF86503}"/>
              </a:ext>
            </a:extLst>
          </p:cNvPr>
          <p:cNvSpPr/>
          <p:nvPr/>
        </p:nvSpPr>
        <p:spPr>
          <a:xfrm>
            <a:off x="2209800" y="1962150"/>
            <a:ext cx="4343400" cy="228600"/>
          </a:xfrm>
          <a:prstGeom prst="wedgeRectCallout">
            <a:avLst>
              <a:gd name="adj1" fmla="val -72386"/>
              <a:gd name="adj2" fmla="val 158350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variables (or functions) are private – completely inside the shoebox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Speech Bubble: Rectangle 36">
            <a:extLst>
              <a:ext uri="{FF2B5EF4-FFF2-40B4-BE49-F238E27FC236}">
                <a16:creationId xmlns:a16="http://schemas.microsoft.com/office/drawing/2014/main" id="{60924763-0E37-4C06-8C3E-57540F94278A}"/>
              </a:ext>
            </a:extLst>
          </p:cNvPr>
          <p:cNvSpPr/>
          <p:nvPr/>
        </p:nvSpPr>
        <p:spPr>
          <a:xfrm>
            <a:off x="2514600" y="2945810"/>
            <a:ext cx="4495800" cy="228600"/>
          </a:xfrm>
          <a:prstGeom prst="wedgeRectCallout">
            <a:avLst>
              <a:gd name="adj1" fmla="val -81789"/>
              <a:gd name="adj2" fmla="val 130869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are public – available outside the class sticking out of the shoebox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2819400" y="3409950"/>
            <a:ext cx="2819400" cy="457200"/>
          </a:xfrm>
          <a:prstGeom prst="wedgeRectCallout">
            <a:avLst>
              <a:gd name="adj1" fmla="val -88997"/>
              <a:gd name="adj2" fmla="val -20874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function has same name as class and no other return type – it is the CONSTRUCTOR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EF9804D0-9FAB-401C-B2A1-57672930A9EC}"/>
              </a:ext>
            </a:extLst>
          </p:cNvPr>
          <p:cNvSpPr/>
          <p:nvPr/>
        </p:nvSpPr>
        <p:spPr>
          <a:xfrm>
            <a:off x="1294818" y="4457181"/>
            <a:ext cx="4724400" cy="457200"/>
          </a:xfrm>
          <a:prstGeom prst="wedgeRectCallout">
            <a:avLst>
              <a:gd name="adj1" fmla="val -41957"/>
              <a:gd name="adj2" fmla="val -147592"/>
            </a:avLst>
          </a:prstGeom>
          <a:solidFill>
            <a:schemeClr val="accent6">
              <a:lumMod val="40000"/>
              <a:lumOff val="6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(incomplete) code is the header. Notice It tells the compiler what to expect in the CPP program … but it has no real executable code of its own.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45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6" grpId="0" animBg="1"/>
      <p:bldP spid="37" grpId="0" animBg="1"/>
      <p:bldP spid="38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30986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C++ part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167419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header file (*.h) and</a:t>
            </a:r>
          </a:p>
          <a:p>
            <a:r>
              <a:rPr lang="en-US" sz="1200" dirty="0"/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47505" y="766702"/>
            <a:ext cx="7277100" cy="42319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    // define our output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// call the function that sets out LED to off initially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Led2::off()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// Turn off blink mode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// Set the desired state - LED will turn off on next call to update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Led2::on() {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_blink = false; // Turn off blink mode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_state = HIGH;  // Set desired state LED will turn on with next call to update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Led2::update()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if (_blink) {                                         // If in blinking mode look at timing first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if ( millis() &gt;=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 {                       // It is time to do something.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=  millis() + (_state == LOW ? _onTime : _offTime);  // and calculate when next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// change of state is due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_state = !_state;                                              // swap states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(_pin, _state);                 // update the actual output according to desired state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2968310" y="775611"/>
            <a:ext cx="2209800" cy="228600"/>
          </a:xfrm>
          <a:prstGeom prst="wedgeRectCallout">
            <a:avLst>
              <a:gd name="adj1" fmla="val -112776"/>
              <a:gd name="adj2" fmla="val -653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Include the 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3139615" y="1050676"/>
            <a:ext cx="4038600" cy="592944"/>
          </a:xfrm>
          <a:prstGeom prst="wedgeRectCallout">
            <a:avLst>
              <a:gd name="adj1" fmla="val -80481"/>
              <a:gd name="adj2" fmla="val -29382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Here is our CONSTRUCTOR (name is same as class name). We pass it pin and all it does is save it in a private variable called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Then call a separate function to initialize things.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F21673AA-3293-4060-BD58-D36098DE7D05}"/>
              </a:ext>
            </a:extLst>
          </p:cNvPr>
          <p:cNvSpPr/>
          <p:nvPr/>
        </p:nvSpPr>
        <p:spPr>
          <a:xfrm>
            <a:off x="3157356" y="1771981"/>
            <a:ext cx="3653540" cy="592944"/>
          </a:xfrm>
          <a:prstGeom prst="wedgeRectCallout">
            <a:avLst>
              <a:gd name="adj1" fmla="val -88314"/>
              <a:gd name="adj2" fmla="val -42331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 to initialize things is itself dirt simple .. It sets the pinMode and calls yet another function called off()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79B0C129-BDB0-4C79-9C6A-93A3AB9B23AF}"/>
              </a:ext>
            </a:extLst>
          </p:cNvPr>
          <p:cNvSpPr/>
          <p:nvPr/>
        </p:nvSpPr>
        <p:spPr>
          <a:xfrm>
            <a:off x="2734196" y="2853641"/>
            <a:ext cx="4499860" cy="498135"/>
          </a:xfrm>
          <a:prstGeom prst="wedgeRectCallout">
            <a:avLst>
              <a:gd name="adj1" fmla="val -74876"/>
              <a:gd name="adj2" fmla="val -33597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functions on() and off() just set two internal variables.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 that at no point </a:t>
            </a:r>
            <a:r>
              <a:rPr lang="en-US" sz="1050" b="1" dirty="0">
                <a:solidFill>
                  <a:schemeClr val="tx1"/>
                </a:solidFill>
              </a:rPr>
              <a:t>so far </a:t>
            </a:r>
            <a:r>
              <a:rPr lang="en-US" sz="1050" dirty="0">
                <a:solidFill>
                  <a:schemeClr val="tx1"/>
                </a:solidFill>
              </a:rPr>
              <a:t>have we actually written anything to the output.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E7C0F3F3-B956-4086-A720-0538F5B435BF}"/>
              </a:ext>
            </a:extLst>
          </p:cNvPr>
          <p:cNvSpPr/>
          <p:nvPr/>
        </p:nvSpPr>
        <p:spPr>
          <a:xfrm>
            <a:off x="2734196" y="4298491"/>
            <a:ext cx="4653994" cy="569689"/>
          </a:xfrm>
          <a:prstGeom prst="wedgeRectCallout">
            <a:avLst>
              <a:gd name="adj1" fmla="val -67884"/>
              <a:gd name="adj2" fmla="val -181628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The Magic Sauce</a:t>
            </a:r>
            <a:r>
              <a:rPr lang="en-US" sz="1050" dirty="0">
                <a:solidFill>
                  <a:schemeClr val="tx1"/>
                </a:solidFill>
              </a:rPr>
              <a:t>. A public method called update. If blink is true it checks if it is time to swap states .. Otherwise carry on. And finally write the _state to the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Note: No delays, no blocking code. Update executes very quickly.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CD049D-87F6-4DCD-BE5B-49BC7CE397CC}"/>
              </a:ext>
            </a:extLst>
          </p:cNvPr>
          <p:cNvSpPr txBox="1"/>
          <p:nvPr/>
        </p:nvSpPr>
        <p:spPr>
          <a:xfrm>
            <a:off x="3698597" y="1421815"/>
            <a:ext cx="289560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80031F-513A-48C1-AF2F-BBC237F096C8}"/>
              </a:ext>
            </a:extLst>
          </p:cNvPr>
          <p:cNvSpPr txBox="1"/>
          <p:nvPr/>
        </p:nvSpPr>
        <p:spPr>
          <a:xfrm>
            <a:off x="3810000" y="3267169"/>
            <a:ext cx="1711603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3372C2-7CD2-4E56-8DCB-5E2C77D8303D}"/>
              </a:ext>
            </a:extLst>
          </p:cNvPr>
          <p:cNvSpPr txBox="1"/>
          <p:nvPr/>
        </p:nvSpPr>
        <p:spPr>
          <a:xfrm>
            <a:off x="4205391" y="4712047"/>
            <a:ext cx="1890609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18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In your Main Program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249C5-8B73-4468-A298-C775C23E0CFF}"/>
              </a:ext>
            </a:extLst>
          </p:cNvPr>
          <p:cNvSpPr txBox="1"/>
          <p:nvPr/>
        </p:nvSpPr>
        <p:spPr>
          <a:xfrm>
            <a:off x="574699" y="1125200"/>
            <a:ext cx="6623002" cy="28931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&lt;Led2.h&gt;</a:t>
            </a:r>
          </a:p>
          <a:p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(50);        // Set LED onTime (50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(300);      // Set LED offTime (300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blink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 // turn on blink mode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// call update frequently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C9F313A4-4FD2-4736-A250-11E67EB534D6}"/>
              </a:ext>
            </a:extLst>
          </p:cNvPr>
          <p:cNvSpPr/>
          <p:nvPr/>
        </p:nvSpPr>
        <p:spPr>
          <a:xfrm>
            <a:off x="3429000" y="590550"/>
            <a:ext cx="3581400" cy="428995"/>
          </a:xfrm>
          <a:prstGeom prst="wedgeRectCallout">
            <a:avLst>
              <a:gd name="adj1" fmla="val -57380"/>
              <a:gd name="adj2" fmla="val 153680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Defining it </a:t>
            </a:r>
            <a:r>
              <a:rPr lang="en-US" sz="1200" b="1" dirty="0">
                <a:solidFill>
                  <a:schemeClr val="tx1"/>
                </a:solidFill>
              </a:rPr>
              <a:t>before</a:t>
            </a:r>
            <a:r>
              <a:rPr lang="en-US" sz="1200" dirty="0">
                <a:solidFill>
                  <a:schemeClr val="tx1"/>
                </a:solidFill>
              </a:rPr>
              <a:t> setup makes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tx1"/>
                </a:solidFill>
              </a:rPr>
              <a:t> a global variable. It can be accessed in setup or in loop code.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24E81589-C7CC-424A-B525-1301429E1E0A}"/>
              </a:ext>
            </a:extLst>
          </p:cNvPr>
          <p:cNvSpPr/>
          <p:nvPr/>
        </p:nvSpPr>
        <p:spPr>
          <a:xfrm>
            <a:off x="3586123" y="1657351"/>
            <a:ext cx="3581400" cy="228600"/>
          </a:xfrm>
          <a:prstGeom prst="wedgeRectCallout">
            <a:avLst>
              <a:gd name="adj1" fmla="val -61424"/>
              <a:gd name="adj2" fmla="val 192791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 setup configure any settings we want.</a:t>
            </a:r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5575540F-53A5-41D7-AD36-D2B9D64649A6}"/>
              </a:ext>
            </a:extLst>
          </p:cNvPr>
          <p:cNvSpPr/>
          <p:nvPr/>
        </p:nvSpPr>
        <p:spPr>
          <a:xfrm>
            <a:off x="3200400" y="2800350"/>
            <a:ext cx="3581400" cy="457200"/>
          </a:xfrm>
          <a:prstGeom prst="wedgeRectCallout">
            <a:avLst>
              <a:gd name="adj1" fmla="val -63446"/>
              <a:gd name="adj2" fmla="val 13338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Loop code could not be simpler. The work is done inside the class checking millis() and doing the work. </a:t>
            </a:r>
          </a:p>
        </p:txBody>
      </p:sp>
    </p:spTree>
    <p:extLst>
      <p:ext uri="{BB962C8B-B14F-4D97-AF65-F5344CB8AC3E}">
        <p14:creationId xmlns:p14="http://schemas.microsoft.com/office/powerpoint/2010/main" val="235393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0999" y="170129"/>
            <a:ext cx="7016194" cy="763525"/>
          </a:xfrm>
        </p:spPr>
        <p:txBody>
          <a:bodyPr>
            <a:normAutofit/>
          </a:bodyPr>
          <a:lstStyle/>
          <a:p>
            <a:r>
              <a:rPr lang="en-US" dirty="0"/>
              <a:t>Summary: How it all works together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380999" y="1075641"/>
            <a:ext cx="3474719" cy="831112"/>
          </a:xfrm>
          <a:prstGeom prst="wedgeEllipseCallout">
            <a:avLst>
              <a:gd name="adj1" fmla="val 71218"/>
              <a:gd name="adj2" fmla="val 34621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1) Use The class definition and create an object like so:</a:t>
            </a:r>
          </a:p>
          <a:p>
            <a:pPr algn="ctr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bg1"/>
                </a:solidFill>
              </a:rPr>
              <a:t> = 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69B9587F-B841-41A6-B021-413794DE2923}"/>
              </a:ext>
            </a:extLst>
          </p:cNvPr>
          <p:cNvSpPr/>
          <p:nvPr/>
        </p:nvSpPr>
        <p:spPr>
          <a:xfrm>
            <a:off x="0" y="2262209"/>
            <a:ext cx="4038600" cy="831112"/>
          </a:xfrm>
          <a:prstGeom prst="wedgeEllipseCallout">
            <a:avLst>
              <a:gd name="adj1" fmla="val 62880"/>
              <a:gd name="adj2" fmla="val -159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2) constructor runs and sets private (internal to class)  variables: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/>
                </a:solidFill>
              </a:rPr>
              <a:t>_pin </a:t>
            </a:r>
            <a:r>
              <a:rPr lang="en-US" sz="1200" dirty="0">
                <a:solidFill>
                  <a:schemeClr val="tx1"/>
                </a:solidFill>
              </a:rPr>
              <a:t>= 13, </a:t>
            </a:r>
            <a:r>
              <a:rPr lang="en-US" sz="1200" dirty="0">
                <a:solidFill>
                  <a:schemeClr val="accent2"/>
                </a:solidFill>
              </a:rPr>
              <a:t>_state</a:t>
            </a:r>
            <a:r>
              <a:rPr lang="en-US" sz="1200" dirty="0">
                <a:solidFill>
                  <a:schemeClr val="tx1"/>
                </a:solidFill>
              </a:rPr>
              <a:t>=OFF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and the mode of </a:t>
            </a:r>
            <a:r>
              <a:rPr lang="en-US" sz="1200" dirty="0">
                <a:solidFill>
                  <a:srgbClr val="C00000"/>
                </a:solidFill>
              </a:rPr>
              <a:t>_pin </a:t>
            </a:r>
            <a:r>
              <a:rPr lang="en-US" sz="1200" dirty="0">
                <a:solidFill>
                  <a:schemeClr val="tx1"/>
                </a:solidFill>
              </a:rPr>
              <a:t>is set to </a:t>
            </a:r>
            <a:r>
              <a:rPr lang="en-US" sz="1200" dirty="0">
                <a:solidFill>
                  <a:srgbClr val="C00000"/>
                </a:solidFill>
              </a:rPr>
              <a:t>OUTPUT</a:t>
            </a:r>
            <a:endParaRPr lang="en-US" sz="12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0BC1BE2-5CBC-4FBA-9D47-2553A7512A98}"/>
              </a:ext>
            </a:extLst>
          </p:cNvPr>
          <p:cNvGrpSpPr/>
          <p:nvPr/>
        </p:nvGrpSpPr>
        <p:grpSpPr>
          <a:xfrm>
            <a:off x="3581398" y="1497076"/>
            <a:ext cx="3882990" cy="1074674"/>
            <a:chOff x="3581398" y="1497076"/>
            <a:chExt cx="3882990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4572000" y="14970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6883243" y="1325608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3990856" y="1448955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3999860" y="168216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1" name="Flowchart: Off-page Connector 20">
              <a:extLst>
                <a:ext uri="{FF2B5EF4-FFF2-40B4-BE49-F238E27FC236}">
                  <a16:creationId xmlns:a16="http://schemas.microsoft.com/office/drawing/2014/main" id="{4296738A-9DEC-41F7-B44B-F6C6EFF6BB2E}"/>
                </a:ext>
              </a:extLst>
            </p:cNvPr>
            <p:cNvSpPr/>
            <p:nvPr/>
          </p:nvSpPr>
          <p:spPr>
            <a:xfrm rot="16200000">
              <a:off x="3990854" y="1914270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862A25E-5FED-462F-9EEC-A787945FB324}"/>
              </a:ext>
            </a:extLst>
          </p:cNvPr>
          <p:cNvGrpSpPr/>
          <p:nvPr/>
        </p:nvGrpSpPr>
        <p:grpSpPr>
          <a:xfrm>
            <a:off x="3581398" y="1504274"/>
            <a:ext cx="3882990" cy="1074674"/>
            <a:chOff x="3590404" y="2808398"/>
            <a:chExt cx="3882990" cy="1074674"/>
          </a:xfrm>
        </p:grpSpPr>
        <p:sp>
          <p:nvSpPr>
            <p:cNvPr id="14" name="Flowchart: Card 13">
              <a:extLst>
                <a:ext uri="{FF2B5EF4-FFF2-40B4-BE49-F238E27FC236}">
                  <a16:creationId xmlns:a16="http://schemas.microsoft.com/office/drawing/2014/main" id="{B1AAB3EF-5605-4ACC-BC44-7412C53FFBD6}"/>
                </a:ext>
              </a:extLst>
            </p:cNvPr>
            <p:cNvSpPr/>
            <p:nvPr/>
          </p:nvSpPr>
          <p:spPr>
            <a:xfrm>
              <a:off x="4577792" y="2808398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8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OFF</a:t>
              </a:r>
            </a:p>
            <a:p>
              <a:pPr algn="ctr"/>
              <a:r>
                <a:rPr lang="en-US" sz="1000" b="0" i="0" dirty="0">
                  <a:solidFill>
                    <a:srgbClr val="FFFF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pinMode(_pin, OUTPUT);</a:t>
              </a:r>
              <a:endParaRPr lang="en-US" sz="1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5" name="Flowchart: Off-page Connector 14">
              <a:extLst>
                <a:ext uri="{FF2B5EF4-FFF2-40B4-BE49-F238E27FC236}">
                  <a16:creationId xmlns:a16="http://schemas.microsoft.com/office/drawing/2014/main" id="{520FA034-D7BB-40D4-8352-C95296D5BAA9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16" name="Flowchart: Off-page Connector 15">
              <a:extLst>
                <a:ext uri="{FF2B5EF4-FFF2-40B4-BE49-F238E27FC236}">
                  <a16:creationId xmlns:a16="http://schemas.microsoft.com/office/drawing/2014/main" id="{010A05CC-79E5-411F-9D94-DFDF57DDE2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17" name="Flowchart: Off-page Connector 16">
              <a:extLst>
                <a:ext uri="{FF2B5EF4-FFF2-40B4-BE49-F238E27FC236}">
                  <a16:creationId xmlns:a16="http://schemas.microsoft.com/office/drawing/2014/main" id="{7E902A9D-B4F0-4F13-B94D-BB3B66B7E93E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88CEE0B3-41C5-4BF8-8D73-F50A785F055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9" name="Speech Bubble: Oval 28">
            <a:extLst>
              <a:ext uri="{FF2B5EF4-FFF2-40B4-BE49-F238E27FC236}">
                <a16:creationId xmlns:a16="http://schemas.microsoft.com/office/drawing/2014/main" id="{196BB82D-A62F-4B58-95BD-BEA289CD90B3}"/>
              </a:ext>
            </a:extLst>
          </p:cNvPr>
          <p:cNvSpPr/>
          <p:nvPr/>
        </p:nvSpPr>
        <p:spPr>
          <a:xfrm>
            <a:off x="1794933" y="3752224"/>
            <a:ext cx="5943600" cy="831112"/>
          </a:xfrm>
          <a:prstGeom prst="wedgeEllipseCallout">
            <a:avLst>
              <a:gd name="adj1" fmla="val -5780"/>
              <a:gd name="adj2" fmla="val -204166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5) When next our loop code calls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it will check the local variables </a:t>
            </a:r>
            <a:r>
              <a:rPr lang="en-US" sz="1200" dirty="0">
                <a:solidFill>
                  <a:schemeClr val="accent2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and writes it to the output pin.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It is only at this point our LED will turn ON.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3B6AE25-824F-42A3-83A8-53AAA971BFD4}"/>
              </a:ext>
            </a:extLst>
          </p:cNvPr>
          <p:cNvGrpSpPr/>
          <p:nvPr/>
        </p:nvGrpSpPr>
        <p:grpSpPr>
          <a:xfrm>
            <a:off x="3590404" y="1497076"/>
            <a:ext cx="3882990" cy="1074674"/>
            <a:chOff x="3590404" y="2785576"/>
            <a:chExt cx="3882990" cy="1074674"/>
          </a:xfrm>
        </p:grpSpPr>
        <p:sp>
          <p:nvSpPr>
            <p:cNvPr id="37" name="Flowchart: Card 36">
              <a:extLst>
                <a:ext uri="{FF2B5EF4-FFF2-40B4-BE49-F238E27FC236}">
                  <a16:creationId xmlns:a16="http://schemas.microsoft.com/office/drawing/2014/main" id="{611CFD28-9CE6-4092-81C4-68C51FD48D18}"/>
                </a:ext>
              </a:extLst>
            </p:cNvPr>
            <p:cNvSpPr/>
            <p:nvPr/>
          </p:nvSpPr>
          <p:spPr>
            <a:xfrm>
              <a:off x="4577792" y="27855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sz="1000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</a:t>
              </a:r>
              <a:r>
                <a:rPr lang="en-US" sz="1000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ON</a:t>
              </a:r>
            </a:p>
          </p:txBody>
        </p:sp>
        <p:sp>
          <p:nvSpPr>
            <p:cNvPr id="38" name="Flowchart: Off-page Connector 37">
              <a:extLst>
                <a:ext uri="{FF2B5EF4-FFF2-40B4-BE49-F238E27FC236}">
                  <a16:creationId xmlns:a16="http://schemas.microsoft.com/office/drawing/2014/main" id="{8B029866-F41C-4E38-8C38-5CDF16E5BFE3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39" name="Flowchart: Off-page Connector 38">
              <a:extLst>
                <a:ext uri="{FF2B5EF4-FFF2-40B4-BE49-F238E27FC236}">
                  <a16:creationId xmlns:a16="http://schemas.microsoft.com/office/drawing/2014/main" id="{7CA2CC62-3497-42AC-8F8A-0C94ABC836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40" name="Flowchart: Off-page Connector 39">
              <a:extLst>
                <a:ext uri="{FF2B5EF4-FFF2-40B4-BE49-F238E27FC236}">
                  <a16:creationId xmlns:a16="http://schemas.microsoft.com/office/drawing/2014/main" id="{77CB987D-1ACB-4665-9C72-708D6A7B8180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41" name="Flowchart: Off-page Connector 40">
              <a:extLst>
                <a:ext uri="{FF2B5EF4-FFF2-40B4-BE49-F238E27FC236}">
                  <a16:creationId xmlns:a16="http://schemas.microsoft.com/office/drawing/2014/main" id="{0A389270-A98B-4DD8-B1A2-4031524A15D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8" name="Speech Bubble: Oval 27">
            <a:extLst>
              <a:ext uri="{FF2B5EF4-FFF2-40B4-BE49-F238E27FC236}">
                <a16:creationId xmlns:a16="http://schemas.microsoft.com/office/drawing/2014/main" id="{CBA65244-4E76-48F9-8F1E-C0BD77F0F556}"/>
              </a:ext>
            </a:extLst>
          </p:cNvPr>
          <p:cNvSpPr/>
          <p:nvPr/>
        </p:nvSpPr>
        <p:spPr>
          <a:xfrm>
            <a:off x="1447800" y="4142572"/>
            <a:ext cx="6096000" cy="831112"/>
          </a:xfrm>
          <a:prstGeom prst="wedgeEllipseCallout">
            <a:avLst>
              <a:gd name="adj1" fmla="val -5324"/>
              <a:gd name="adj2" fmla="val -3044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4) Now lets say we called the on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 </a:t>
            </a:r>
            <a:r>
              <a:rPr lang="en-US" sz="1200" dirty="0">
                <a:solidFill>
                  <a:schemeClr val="tx1"/>
                </a:solidFill>
              </a:rPr>
              <a:t>All this does is set the local variable </a:t>
            </a:r>
            <a:r>
              <a:rPr lang="en-US" sz="1200" dirty="0">
                <a:solidFill>
                  <a:schemeClr val="accent2"/>
                </a:solidFill>
              </a:rPr>
              <a:t>_state to on. </a:t>
            </a:r>
            <a:r>
              <a:rPr lang="en-US" sz="1200" dirty="0">
                <a:solidFill>
                  <a:schemeClr val="tx1"/>
                </a:solidFill>
              </a:rPr>
              <a:t>At this point still nothing happens because </a:t>
            </a:r>
            <a:r>
              <a:rPr lang="en-US" sz="1200" dirty="0">
                <a:solidFill>
                  <a:srgbClr val="C00000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is just a private variable inside our class. </a:t>
            </a:r>
          </a:p>
        </p:txBody>
      </p:sp>
      <p:sp>
        <p:nvSpPr>
          <p:cNvPr id="19" name="Speech Bubble: Oval 18">
            <a:extLst>
              <a:ext uri="{FF2B5EF4-FFF2-40B4-BE49-F238E27FC236}">
                <a16:creationId xmlns:a16="http://schemas.microsoft.com/office/drawing/2014/main" id="{CFF09492-3A55-48C5-A1B3-BC0CFC3F387A}"/>
              </a:ext>
            </a:extLst>
          </p:cNvPr>
          <p:cNvSpPr/>
          <p:nvPr/>
        </p:nvSpPr>
        <p:spPr>
          <a:xfrm>
            <a:off x="228600" y="3311459"/>
            <a:ext cx="6400800" cy="1206097"/>
          </a:xfrm>
          <a:prstGeom prst="wedgeEllipseCallout">
            <a:avLst>
              <a:gd name="adj1" fmla="val 5986"/>
              <a:gd name="adj2" fmla="val -114799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3) In  loop code we call the update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which executes the line 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digitalWrite(_pin, _state)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Not too much else happens- we just turned off a pin that was probably already off!</a:t>
            </a:r>
          </a:p>
        </p:txBody>
      </p:sp>
    </p:spTree>
    <p:extLst>
      <p:ext uri="{BB962C8B-B14F-4D97-AF65-F5344CB8AC3E}">
        <p14:creationId xmlns:p14="http://schemas.microsoft.com/office/powerpoint/2010/main" val="32048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8" grpId="0" animBg="1"/>
      <p:bldP spid="18" grpId="1" animBg="1"/>
      <p:bldP spid="29" grpId="0" animBg="1"/>
      <p:bldP spid="28" grpId="0" animBg="1"/>
      <p:bldP spid="28" grpId="1" animBg="1"/>
      <p:bldP spid="19" grpId="0" animBg="1"/>
      <p:bldP spid="19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56" y="2416323"/>
            <a:ext cx="8345486" cy="1021556"/>
          </a:xfrm>
        </p:spPr>
        <p:txBody>
          <a:bodyPr>
            <a:normAutofit fontScale="90000"/>
          </a:bodyPr>
          <a:lstStyle/>
          <a:p>
            <a:r>
              <a:rPr lang="en-US" dirty="0"/>
              <a:t>How and Why use a Class?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276350"/>
            <a:ext cx="7772400" cy="1125140"/>
          </a:xfrm>
        </p:spPr>
        <p:txBody>
          <a:bodyPr/>
          <a:lstStyle/>
          <a:p>
            <a:r>
              <a:rPr lang="en-US" dirty="0"/>
              <a:t>Part 6</a:t>
            </a:r>
          </a:p>
        </p:txBody>
      </p:sp>
    </p:spTree>
    <p:extLst>
      <p:ext uri="{BB962C8B-B14F-4D97-AF65-F5344CB8AC3E}">
        <p14:creationId xmlns:p14="http://schemas.microsoft.com/office/powerpoint/2010/main" val="2354239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67315"/>
            <a:ext cx="4495799" cy="441377"/>
          </a:xfrm>
        </p:spPr>
        <p:txBody>
          <a:bodyPr>
            <a:normAutofit fontScale="90000"/>
          </a:bodyPr>
          <a:lstStyle/>
          <a:p>
            <a:r>
              <a:rPr lang="en-US" dirty="0"/>
              <a:t>Recapping The Key Points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 Definition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0D0C7B4-279F-42C6-B1B9-A58B37C2F1BF}"/>
              </a:ext>
            </a:extLst>
          </p:cNvPr>
          <p:cNvGrpSpPr/>
          <p:nvPr/>
        </p:nvGrpSpPr>
        <p:grpSpPr>
          <a:xfrm>
            <a:off x="463887" y="1910327"/>
            <a:ext cx="4191001" cy="3092425"/>
            <a:chOff x="761998" y="1907777"/>
            <a:chExt cx="4191001" cy="309242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9C1A85-0E3D-4717-AC15-2D154D38944F}"/>
                </a:ext>
              </a:extLst>
            </p:cNvPr>
            <p:cNvSpPr txBox="1"/>
            <p:nvPr/>
          </p:nvSpPr>
          <p:spPr>
            <a:xfrm>
              <a:off x="1459623" y="2628004"/>
              <a:ext cx="28956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400" b="1" i="0" dirty="0">
                  <a:solidFill>
                    <a:srgbClr val="FF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13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);</a:t>
              </a:r>
            </a:p>
          </p:txBody>
        </p:sp>
        <p:sp>
          <p:nvSpPr>
            <p:cNvPr id="20" name="Arrow: Curved Right 19">
              <a:extLst>
                <a:ext uri="{FF2B5EF4-FFF2-40B4-BE49-F238E27FC236}">
                  <a16:creationId xmlns:a16="http://schemas.microsoft.com/office/drawing/2014/main" id="{6A092C2B-23DC-4235-A4DB-EC52F47A8A8E}"/>
                </a:ext>
              </a:extLst>
            </p:cNvPr>
            <p:cNvSpPr/>
            <p:nvPr/>
          </p:nvSpPr>
          <p:spPr>
            <a:xfrm rot="3500275">
              <a:off x="1550648" y="1409908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lowchart: Card 9">
              <a:extLst>
                <a:ext uri="{FF2B5EF4-FFF2-40B4-BE49-F238E27FC236}">
                  <a16:creationId xmlns:a16="http://schemas.microsoft.com/office/drawing/2014/main" id="{5508A981-88F7-4A2C-8B64-4D8AFCE889C6}"/>
                </a:ext>
              </a:extLst>
            </p:cNvPr>
            <p:cNvSpPr/>
            <p:nvPr/>
          </p:nvSpPr>
          <p:spPr>
            <a:xfrm>
              <a:off x="888395" y="2930232"/>
              <a:ext cx="1905000" cy="1074674"/>
            </a:xfrm>
            <a:prstGeom prst="flowChartPunchedCard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myLed1 Object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4779E4F-41D2-4C34-9CFC-69D040FE62E3}"/>
                </a:ext>
              </a:extLst>
            </p:cNvPr>
            <p:cNvSpPr txBox="1"/>
            <p:nvPr/>
          </p:nvSpPr>
          <p:spPr>
            <a:xfrm>
              <a:off x="761998" y="4046095"/>
              <a:ext cx="419100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#1: </a:t>
              </a:r>
            </a:p>
            <a:p>
              <a:r>
                <a:rPr lang="en-US" sz="1400" dirty="0"/>
                <a:t>The object is defined by the class but is separate. </a:t>
              </a:r>
            </a:p>
            <a:p>
              <a:r>
                <a:rPr lang="en-US" sz="1400" dirty="0"/>
                <a:t>You do not need to know the inner workings of the class definition in order to use it.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126C21C-00DF-48C3-B0DE-BAD77D3D61E2}"/>
              </a:ext>
            </a:extLst>
          </p:cNvPr>
          <p:cNvGrpSpPr/>
          <p:nvPr/>
        </p:nvGrpSpPr>
        <p:grpSpPr>
          <a:xfrm>
            <a:off x="4267200" y="517410"/>
            <a:ext cx="3435349" cy="4340148"/>
            <a:chOff x="4267200" y="517410"/>
            <a:chExt cx="3435349" cy="4340148"/>
          </a:xfrm>
        </p:grpSpPr>
        <p:sp>
          <p:nvSpPr>
            <p:cNvPr id="5" name="Arrow: Curved Left 4">
              <a:extLst>
                <a:ext uri="{FF2B5EF4-FFF2-40B4-BE49-F238E27FC236}">
                  <a16:creationId xmlns:a16="http://schemas.microsoft.com/office/drawing/2014/main" id="{112F01E7-5C4E-40F1-97E0-1C17147BC5D6}"/>
                </a:ext>
              </a:extLst>
            </p:cNvPr>
            <p:cNvSpPr/>
            <p:nvPr/>
          </p:nvSpPr>
          <p:spPr>
            <a:xfrm rot="19268370">
              <a:off x="5285570" y="1308264"/>
              <a:ext cx="729014" cy="253175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E7F4043-8B3F-4546-89A0-734F0DC478FD}"/>
                </a:ext>
              </a:extLst>
            </p:cNvPr>
            <p:cNvSpPr txBox="1"/>
            <p:nvPr/>
          </p:nvSpPr>
          <p:spPr>
            <a:xfrm>
              <a:off x="4267200" y="2560900"/>
              <a:ext cx="28956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(5);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(6);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myLed4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(7);</a:t>
              </a:r>
            </a:p>
          </p:txBody>
        </p:sp>
        <p:sp>
          <p:nvSpPr>
            <p:cNvPr id="3" name="Flowchart: Multidocument 2">
              <a:extLst>
                <a:ext uri="{FF2B5EF4-FFF2-40B4-BE49-F238E27FC236}">
                  <a16:creationId xmlns:a16="http://schemas.microsoft.com/office/drawing/2014/main" id="{C0DAB89F-99C4-493D-8AD4-7DE7BEF16AA0}"/>
                </a:ext>
              </a:extLst>
            </p:cNvPr>
            <p:cNvSpPr/>
            <p:nvPr/>
          </p:nvSpPr>
          <p:spPr>
            <a:xfrm>
              <a:off x="5486400" y="3688007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myLed2,3,4 Objects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683DEE-6538-4914-B1BA-E3D58E712644}"/>
                </a:ext>
              </a:extLst>
            </p:cNvPr>
            <p:cNvSpPr txBox="1"/>
            <p:nvPr/>
          </p:nvSpPr>
          <p:spPr>
            <a:xfrm>
              <a:off x="4571999" y="517410"/>
              <a:ext cx="313055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#2: </a:t>
              </a:r>
              <a:r>
                <a:rPr lang="en-US" sz="1400" dirty="0"/>
                <a:t>Although each of the objects gets its functionality from the same class definition, each object is  independent and the objects  do not interact .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7731FF40-6EC1-4825-BF97-A110BA9E3E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09E2B2-F1E7-408B-9944-08BE0A642DAF}"/>
              </a:ext>
            </a:extLst>
          </p:cNvPr>
          <p:cNvSpPr txBox="1"/>
          <p:nvPr/>
        </p:nvSpPr>
        <p:spPr>
          <a:xfrm>
            <a:off x="2251271" y="3763434"/>
            <a:ext cx="3759804" cy="307777"/>
          </a:xfrm>
          <a:prstGeom prst="rect">
            <a:avLst/>
          </a:prstGeom>
          <a:solidFill>
            <a:srgbClr val="FDFD9D"/>
          </a:solidFill>
        </p:spPr>
        <p:txBody>
          <a:bodyPr wrap="square" rtlCol="0">
            <a:spAutoFit/>
          </a:bodyPr>
          <a:lstStyle/>
          <a:p>
            <a:r>
              <a:rPr lang="en-US" sz="1400" b="1" dirty="0"/>
              <a:t>Key Point #4: </a:t>
            </a:r>
            <a:r>
              <a:rPr lang="en-US" sz="1400" dirty="0"/>
              <a:t>There is no such thing as magic!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AC006F-FF51-40B0-B336-3EA10BEFD9F2}"/>
              </a:ext>
            </a:extLst>
          </p:cNvPr>
          <p:cNvSpPr txBox="1"/>
          <p:nvPr/>
        </p:nvSpPr>
        <p:spPr>
          <a:xfrm>
            <a:off x="3352800" y="2755122"/>
            <a:ext cx="3968750" cy="73866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/>
              <a:t>Key Point #3: </a:t>
            </a:r>
            <a:r>
              <a:rPr lang="en-US" sz="1400" dirty="0"/>
              <a:t>Reusability of class creating multiple objects that behave the same without exposing the complexity makes for coding efficiency.</a:t>
            </a:r>
          </a:p>
        </p:txBody>
      </p:sp>
    </p:spTree>
    <p:extLst>
      <p:ext uri="{BB962C8B-B14F-4D97-AF65-F5344CB8AC3E}">
        <p14:creationId xmlns:p14="http://schemas.microsoft.com/office/powerpoint/2010/main" val="4253869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3" name="Picture 25">
            <a:extLst>
              <a:ext uri="{FF2B5EF4-FFF2-40B4-BE49-F238E27FC236}">
                <a16:creationId xmlns:a16="http://schemas.microsoft.com/office/drawing/2014/main" id="{942FA947-34E7-4B98-ACA9-887D7D31A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>
            <a:extLst>
              <a:ext uri="{FF2B5EF4-FFF2-40B4-BE49-F238E27FC236}">
                <a16:creationId xmlns:a16="http://schemas.microsoft.com/office/drawing/2014/main" id="{B927D04C-B84D-4C20-9BE5-2E24D3E4D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5" name="Picture 27">
            <a:extLst>
              <a:ext uri="{FF2B5EF4-FFF2-40B4-BE49-F238E27FC236}">
                <a16:creationId xmlns:a16="http://schemas.microsoft.com/office/drawing/2014/main" id="{7AD8BEA8-FBF0-48AA-BFC9-9368ABDF2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>
            <a:extLst>
              <a:ext uri="{FF2B5EF4-FFF2-40B4-BE49-F238E27FC236}">
                <a16:creationId xmlns:a16="http://schemas.microsoft.com/office/drawing/2014/main" id="{7C6FC37A-2EC6-4FF9-BA27-23679FF7F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7" name="Picture 19">
            <a:extLst>
              <a:ext uri="{FF2B5EF4-FFF2-40B4-BE49-F238E27FC236}">
                <a16:creationId xmlns:a16="http://schemas.microsoft.com/office/drawing/2014/main" id="{5271E19D-644A-45E1-A935-1D3F1BE8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>
            <a:extLst>
              <a:ext uri="{FF2B5EF4-FFF2-40B4-BE49-F238E27FC236}">
                <a16:creationId xmlns:a16="http://schemas.microsoft.com/office/drawing/2014/main" id="{16D9B409-0757-4758-9826-8279A8B5C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59E45B28-434A-43E3-BDAB-8DC356ECA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772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9748826B-DA3E-493C-B135-1BA40EEDF3E6}"/>
              </a:ext>
            </a:extLst>
          </p:cNvPr>
          <p:cNvSpPr txBox="1">
            <a:spLocks/>
          </p:cNvSpPr>
          <p:nvPr/>
        </p:nvSpPr>
        <p:spPr>
          <a:xfrm>
            <a:off x="3581400" y="590550"/>
            <a:ext cx="4190999" cy="441377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3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3429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6858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0287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dirty="0"/>
              <a:t>The Next Train Departs in:</a:t>
            </a:r>
          </a:p>
        </p:txBody>
      </p:sp>
    </p:spTree>
    <p:extLst>
      <p:ext uri="{BB962C8B-B14F-4D97-AF65-F5344CB8AC3E}">
        <p14:creationId xmlns:p14="http://schemas.microsoft.com/office/powerpoint/2010/main" val="2049583860"/>
      </p:ext>
    </p:extLst>
  </p:cSld>
  <p:clrMapOvr>
    <a:masterClrMapping/>
  </p:clrMapOvr>
  <p:transition advClick="0" advTm="30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60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20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80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40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270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56" y="2416323"/>
            <a:ext cx="8345486" cy="1021556"/>
          </a:xfrm>
        </p:spPr>
        <p:txBody>
          <a:bodyPr>
            <a:normAutofit fontScale="90000"/>
          </a:bodyPr>
          <a:lstStyle/>
          <a:p>
            <a:r>
              <a:rPr lang="en-US" dirty="0"/>
              <a:t>Inspecting the LED2 Class in detail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276350"/>
            <a:ext cx="7772400" cy="1125140"/>
          </a:xfrm>
        </p:spPr>
        <p:txBody>
          <a:bodyPr/>
          <a:lstStyle/>
          <a:p>
            <a:r>
              <a:rPr lang="en-US" dirty="0"/>
              <a:t>Part 7</a:t>
            </a:r>
          </a:p>
        </p:txBody>
      </p:sp>
    </p:spTree>
    <p:extLst>
      <p:ext uri="{BB962C8B-B14F-4D97-AF65-F5344CB8AC3E}">
        <p14:creationId xmlns:p14="http://schemas.microsoft.com/office/powerpoint/2010/main" val="664296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266950"/>
            <a:ext cx="7772400" cy="1021556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159667"/>
            <a:ext cx="7772400" cy="1125140"/>
          </a:xfrm>
        </p:spPr>
        <p:txBody>
          <a:bodyPr/>
          <a:lstStyle/>
          <a:p>
            <a:r>
              <a:rPr lang="en-US" dirty="0"/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36790118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The full Led2 class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5847B3-59B7-4713-8BAA-95836AD943AD}"/>
              </a:ext>
            </a:extLst>
          </p:cNvPr>
          <p:cNvGrpSpPr/>
          <p:nvPr/>
        </p:nvGrpSpPr>
        <p:grpSpPr>
          <a:xfrm>
            <a:off x="4605618" y="776595"/>
            <a:ext cx="2175547" cy="552450"/>
            <a:chOff x="4572000" y="1777937"/>
            <a:chExt cx="2175547" cy="552450"/>
          </a:xfrm>
        </p:grpSpPr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90EE711D-C513-418C-A984-1EC2B6584365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AAEAA5D-4A61-427D-AB73-1C7106DF4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6019800" y="1777937"/>
              <a:ext cx="727747" cy="5524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A566929-B222-415A-BBAB-5CF4F18021E6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Output (Pin)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33768" y="93805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0E4124D-CAE1-49B4-BBF5-B8A5A53EA2E3}"/>
              </a:ext>
            </a:extLst>
          </p:cNvPr>
          <p:cNvGrpSpPr/>
          <p:nvPr/>
        </p:nvGrpSpPr>
        <p:grpSpPr>
          <a:xfrm>
            <a:off x="1233768" y="1274315"/>
            <a:ext cx="1600200" cy="311956"/>
            <a:chOff x="1200150" y="1573994"/>
            <a:chExt cx="1600200" cy="311956"/>
          </a:xfrm>
        </p:grpSpPr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66BB5F99-277A-4987-A863-957BFA8522B9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FC6B0E-9BB8-4035-8FDF-6E0A37DCD271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495300" y="3039330"/>
            <a:ext cx="6972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and Off commands are hardly a compelling usage case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94616D0-E81A-4AA4-B923-F8F27C594EC6}"/>
              </a:ext>
            </a:extLst>
          </p:cNvPr>
          <p:cNvGrpSpPr/>
          <p:nvPr/>
        </p:nvGrpSpPr>
        <p:grpSpPr>
          <a:xfrm>
            <a:off x="1232647" y="1599279"/>
            <a:ext cx="1600200" cy="311956"/>
            <a:chOff x="1200150" y="1573994"/>
            <a:chExt cx="1600200" cy="311956"/>
          </a:xfrm>
        </p:grpSpPr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8057CEB9-C9D7-4803-9AEE-7739C2221531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gradFill flip="none" rotWithShape="1">
              <a:gsLst>
                <a:gs pos="0">
                  <a:srgbClr val="00B050"/>
                </a:gs>
                <a:gs pos="100000">
                  <a:srgbClr val="FF0000"/>
                </a:gs>
              </a:gsLst>
              <a:lin ang="10800000" scaled="1"/>
              <a:tileRect/>
            </a:gradFill>
            <a:ln w="41275">
              <a:noFill/>
              <a:prstDash val="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99F95B6-6B0D-4A3A-B21D-78E6DC99034E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“blink” Command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0D24D40-6B58-465A-B99C-BFF79183A920}"/>
              </a:ext>
            </a:extLst>
          </p:cNvPr>
          <p:cNvGrpSpPr/>
          <p:nvPr/>
        </p:nvGrpSpPr>
        <p:grpSpPr>
          <a:xfrm>
            <a:off x="1225507" y="1946986"/>
            <a:ext cx="1600200" cy="311956"/>
            <a:chOff x="1191889" y="2582923"/>
            <a:chExt cx="1600200" cy="311956"/>
          </a:xfrm>
        </p:grpSpPr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CB2639E0-37E9-483C-9D5B-0B075530E3B9}"/>
                </a:ext>
              </a:extLst>
            </p:cNvPr>
            <p:cNvSpPr/>
            <p:nvPr/>
          </p:nvSpPr>
          <p:spPr>
            <a:xfrm>
              <a:off x="1287139" y="2786866"/>
              <a:ext cx="1371600" cy="108013"/>
            </a:xfrm>
            <a:prstGeom prst="rightArrow">
              <a:avLst/>
            </a:prstGeom>
            <a:solidFill>
              <a:srgbClr val="5EEC3C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8EDF746-739F-433A-BA00-95B90F994E40}"/>
                </a:ext>
              </a:extLst>
            </p:cNvPr>
            <p:cNvSpPr txBox="1"/>
            <p:nvPr/>
          </p:nvSpPr>
          <p:spPr>
            <a:xfrm>
              <a:off x="1191889" y="2582923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“onTime (ms)”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02911B6-42BE-483C-93ED-A15486610DAC}"/>
              </a:ext>
            </a:extLst>
          </p:cNvPr>
          <p:cNvGrpSpPr/>
          <p:nvPr/>
        </p:nvGrpSpPr>
        <p:grpSpPr>
          <a:xfrm>
            <a:off x="1232647" y="2269675"/>
            <a:ext cx="1600200" cy="311956"/>
            <a:chOff x="1199029" y="2905612"/>
            <a:chExt cx="1600200" cy="311956"/>
          </a:xfrm>
        </p:grpSpPr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0469270F-293B-41C4-A164-7CC462BC2A6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FF0000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1A75AD-3CF5-4093-9041-B882BDF2337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“offTime (ms)”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2407695-FA22-46D3-86F4-B6D51E5DAF9E}"/>
              </a:ext>
            </a:extLst>
          </p:cNvPr>
          <p:cNvGrpSpPr/>
          <p:nvPr/>
        </p:nvGrpSpPr>
        <p:grpSpPr>
          <a:xfrm>
            <a:off x="4605618" y="1539255"/>
            <a:ext cx="1371600" cy="350849"/>
            <a:chOff x="4572000" y="1782751"/>
            <a:chExt cx="1371600" cy="35084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6185A85E-B0C5-4F3A-B646-CD77CB069572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5CBC53-A5D4-45A4-AFAC-01DDDBF7A7B9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state (T / F)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317193A4-A0BA-4C8D-9719-0DA95A31E2D9}"/>
              </a:ext>
            </a:extLst>
          </p:cNvPr>
          <p:cNvSpPr txBox="1"/>
          <p:nvPr/>
        </p:nvSpPr>
        <p:spPr>
          <a:xfrm>
            <a:off x="495300" y="3347107"/>
            <a:ext cx="678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 blink command for our class makes it a bit more interesting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FAD6FB3-5D0A-4F9D-9AEF-6F03F1A3C700}"/>
              </a:ext>
            </a:extLst>
          </p:cNvPr>
          <p:cNvGrpSpPr/>
          <p:nvPr/>
        </p:nvGrpSpPr>
        <p:grpSpPr>
          <a:xfrm>
            <a:off x="1224386" y="2544021"/>
            <a:ext cx="1600200" cy="311956"/>
            <a:chOff x="1199029" y="2905612"/>
            <a:chExt cx="1600200" cy="311956"/>
          </a:xfrm>
        </p:grpSpPr>
        <p:sp>
          <p:nvSpPr>
            <p:cNvPr id="34" name="Arrow: Right 33">
              <a:extLst>
                <a:ext uri="{FF2B5EF4-FFF2-40B4-BE49-F238E27FC236}">
                  <a16:creationId xmlns:a16="http://schemas.microsoft.com/office/drawing/2014/main" id="{DF44FC8E-99CC-48BA-84B3-58303B2BA1B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DF7539F-1BCA-4C90-B5C8-1E812BFE0DD4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  <p:sp>
        <p:nvSpPr>
          <p:cNvPr id="31" name="Flowchart: Card 30">
            <a:extLst>
              <a:ext uri="{FF2B5EF4-FFF2-40B4-BE49-F238E27FC236}">
                <a16:creationId xmlns:a16="http://schemas.microsoft.com/office/drawing/2014/main" id="{5581CDAB-D23A-4542-95BC-C9B0BFA278F2}"/>
              </a:ext>
            </a:extLst>
          </p:cNvPr>
          <p:cNvSpPr/>
          <p:nvPr/>
        </p:nvSpPr>
        <p:spPr>
          <a:xfrm>
            <a:off x="2692356" y="687177"/>
            <a:ext cx="1989461" cy="2239235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F1971-53C3-497C-95CE-FDDE59DFBDFD}"/>
              </a:ext>
            </a:extLst>
          </p:cNvPr>
          <p:cNvSpPr txBox="1"/>
          <p:nvPr/>
        </p:nvSpPr>
        <p:spPr>
          <a:xfrm>
            <a:off x="495300" y="3675784"/>
            <a:ext cx="71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1400"/>
            </a:lvl1pPr>
          </a:lstStyle>
          <a:p>
            <a:r>
              <a:rPr lang="en-US" dirty="0"/>
              <a:t>User definable on time and off times - better </a:t>
            </a:r>
          </a:p>
          <a:p>
            <a:r>
              <a:rPr lang="en-US" dirty="0"/>
              <a:t>Blinking an LED output without ever calling delay() is an example of hidden complexity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3AD7F0-2FFE-4714-BB22-ABC69A8ED789}"/>
              </a:ext>
            </a:extLst>
          </p:cNvPr>
          <p:cNvSpPr txBox="1"/>
          <p:nvPr/>
        </p:nvSpPr>
        <p:spPr>
          <a:xfrm>
            <a:off x="533400" y="4358845"/>
            <a:ext cx="7011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600" dirty="0"/>
              <a:t>As a </a:t>
            </a:r>
            <a:r>
              <a:rPr lang="en-US" sz="1600" b="1" i="1" dirty="0">
                <a:solidFill>
                  <a:srgbClr val="990099"/>
                </a:solidFill>
              </a:rPr>
              <a:t>user</a:t>
            </a:r>
            <a:r>
              <a:rPr lang="en-US" sz="1600" dirty="0"/>
              <a:t> you don’t need to know how it works, only that it does work!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6C7450D-AF1F-41F8-8A19-9C387E274EAA}"/>
              </a:ext>
            </a:extLst>
          </p:cNvPr>
          <p:cNvGrpSpPr/>
          <p:nvPr/>
        </p:nvGrpSpPr>
        <p:grpSpPr>
          <a:xfrm>
            <a:off x="1225507" y="1590351"/>
            <a:ext cx="1600200" cy="311956"/>
            <a:chOff x="1199029" y="2905612"/>
            <a:chExt cx="1600200" cy="311956"/>
          </a:xfrm>
        </p:grpSpPr>
        <p:sp>
          <p:nvSpPr>
            <p:cNvPr id="37" name="Arrow: Right 36">
              <a:extLst>
                <a:ext uri="{FF2B5EF4-FFF2-40B4-BE49-F238E27FC236}">
                  <a16:creationId xmlns:a16="http://schemas.microsoft.com/office/drawing/2014/main" id="{D7EB195B-142B-4E5A-A493-17C26B1515F3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E93997-A9FC-44AF-B22C-166B55BE83B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875BB46-FF93-4388-BABA-D7460A971D66}"/>
              </a:ext>
            </a:extLst>
          </p:cNvPr>
          <p:cNvSpPr/>
          <p:nvPr/>
        </p:nvSpPr>
        <p:spPr>
          <a:xfrm rot="19689217">
            <a:off x="2796468" y="1553092"/>
            <a:ext cx="1746910" cy="5319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Complexity is hidden inside the shoebox</a:t>
            </a:r>
          </a:p>
        </p:txBody>
      </p:sp>
    </p:spTree>
    <p:extLst>
      <p:ext uri="{BB962C8B-B14F-4D97-AF65-F5344CB8AC3E}">
        <p14:creationId xmlns:p14="http://schemas.microsoft.com/office/powerpoint/2010/main" val="1751438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2" grpId="0"/>
      <p:bldP spid="31" grpId="0" animBg="1"/>
      <p:bldP spid="6" grpId="0"/>
      <p:bldP spid="21" grpId="0"/>
      <p:bldP spid="2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Live Demo Time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151CEE-8C31-4CF6-98A5-87996386EAD4}"/>
              </a:ext>
            </a:extLst>
          </p:cNvPr>
          <p:cNvSpPr txBox="1"/>
          <p:nvPr/>
        </p:nvSpPr>
        <p:spPr>
          <a:xfrm>
            <a:off x="349019" y="1541690"/>
            <a:ext cx="723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Single LED blinking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Multiple LEDs blinking with different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Multiple LEDs blinking with different patterns and a Servo sweep</a:t>
            </a:r>
          </a:p>
        </p:txBody>
      </p:sp>
    </p:spTree>
    <p:extLst>
      <p:ext uri="{BB962C8B-B14F-4D97-AF65-F5344CB8AC3E}">
        <p14:creationId xmlns:p14="http://schemas.microsoft.com/office/powerpoint/2010/main" val="2012332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deeper with a code review….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D761BD8-A907-41A7-8503-4DFBBAA4C39C}"/>
              </a:ext>
            </a:extLst>
          </p:cNvPr>
          <p:cNvSpPr txBox="1"/>
          <p:nvPr/>
        </p:nvSpPr>
        <p:spPr>
          <a:xfrm>
            <a:off x="533400" y="2436427"/>
            <a:ext cx="6781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Lets take a look at and talk through the code:</a:t>
            </a:r>
          </a:p>
          <a:p>
            <a:r>
              <a:rPr lang="en-US" sz="2800" dirty="0"/>
              <a:t>Latest:  </a:t>
            </a:r>
            <a:r>
              <a:rPr lang="en-US" sz="2800" dirty="0">
                <a:hlinkClick r:id="rId3"/>
              </a:rPr>
              <a:t>https://github.com/Alan-Lomax/Led2</a:t>
            </a:r>
            <a:r>
              <a:rPr lang="en-US" sz="2800" dirty="0"/>
              <a:t> </a:t>
            </a:r>
          </a:p>
          <a:p>
            <a:r>
              <a:rPr lang="en-US" sz="2800" dirty="0"/>
              <a:t>A snapshot also included later in this PPT.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7F9238-500B-4B4C-914E-784AB78B04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876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28879" y="209551"/>
            <a:ext cx="7016194" cy="609600"/>
          </a:xfrm>
        </p:spPr>
        <p:txBody>
          <a:bodyPr>
            <a:normAutofit fontScale="90000"/>
          </a:bodyPr>
          <a:lstStyle/>
          <a:p>
            <a:r>
              <a:rPr lang="en-US" dirty="0"/>
              <a:t>Some More Examples  </a:t>
            </a:r>
            <a:r>
              <a:rPr lang="en-US" sz="1300" dirty="0"/>
              <a:t>(+ Inspecting Class Programming)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err="1"/>
              <a:t>DblDelay</a:t>
            </a:r>
            <a:r>
              <a:rPr lang="en-US" sz="2000" dirty="0"/>
              <a:t>     </a:t>
            </a:r>
            <a:r>
              <a:rPr lang="en-US" sz="2000" dirty="0">
                <a:hlinkClick r:id="rId2"/>
              </a:rPr>
              <a:t>https://github.com/Alan-Lomax/DblDelay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Timer           </a:t>
            </a:r>
            <a:r>
              <a:rPr lang="en-US" sz="2000" dirty="0">
                <a:hlinkClick r:id="rId3"/>
              </a:rPr>
              <a:t>https://github.com/Alan-Lomax/Timer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Button         </a:t>
            </a:r>
            <a:r>
              <a:rPr lang="en-US" sz="2000" dirty="0">
                <a:hlinkClick r:id="rId4"/>
              </a:rPr>
              <a:t>https://github.com/Alan-Lomax/Button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LCD2x20      </a:t>
            </a:r>
            <a:r>
              <a:rPr lang="en-US" sz="2000" dirty="0">
                <a:hlinkClick r:id="rId5"/>
              </a:rPr>
              <a:t>https://github.com/Alan-Lomax/LCD_NHD2x20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LED2             </a:t>
            </a:r>
            <a:r>
              <a:rPr lang="en-US" sz="2000" dirty="0">
                <a:hlinkClick r:id="rId6"/>
              </a:rPr>
              <a:t>https://github.com/Alan-Lomax/Led2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7932D-D1FE-47A8-850E-350B1BB281A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116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97405"/>
            <a:ext cx="7162799" cy="35761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blueprint for making software ‘objects’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making re-usable software parts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hiding complexity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user defined variable type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fundamental part of Object Oriented Programming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ABA063-ABB7-4B5A-9BE5-07BBECBFF3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987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1447800" y="2266950"/>
            <a:ext cx="6477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Questions?</a:t>
            </a:r>
          </a:p>
          <a:p>
            <a:pPr algn="ctr"/>
            <a:endParaRPr lang="en-US" sz="3600" dirty="0"/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Some Additional Reading follows</a:t>
            </a:r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(If you are interested)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0A8814-CDA9-45EC-944A-AF3C0A500F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996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2645" y="209550"/>
            <a:ext cx="7016194" cy="423863"/>
          </a:xfrm>
        </p:spPr>
        <p:txBody>
          <a:bodyPr>
            <a:normAutofit fontScale="90000"/>
          </a:bodyPr>
          <a:lstStyle/>
          <a:p>
            <a:r>
              <a:rPr lang="en-US" dirty="0"/>
              <a:t>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70606" y="1139762"/>
            <a:ext cx="5671487" cy="1355788"/>
          </a:xfrm>
        </p:spPr>
        <p:txBody>
          <a:bodyPr>
            <a:normAutofit lnSpcReduction="10000"/>
          </a:bodyPr>
          <a:lstStyle/>
          <a:p>
            <a:pPr marL="28575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byte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65;</a:t>
            </a:r>
          </a:p>
          <a:p>
            <a:pPr marL="28575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myLetter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‘A’;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In binary both of these are the same bit pattern  01000001</a:t>
            </a:r>
          </a:p>
          <a:p>
            <a:pPr marL="0" indent="0">
              <a:buNone/>
            </a:pPr>
            <a:r>
              <a:rPr lang="en-US" sz="1800" dirty="0"/>
              <a:t>The computer does not care.</a:t>
            </a:r>
          </a:p>
          <a:p>
            <a:pPr marL="0" indent="0">
              <a:buNone/>
            </a:pPr>
            <a:r>
              <a:rPr lang="en-US" sz="1800" dirty="0"/>
              <a:t>It is only how we interpret the two variables that matters.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pic>
        <p:nvPicPr>
          <p:cNvPr id="1026" name="Picture 2" descr="Writing Binary Numbers | wild.maths.org">
            <a:extLst>
              <a:ext uri="{FF2B5EF4-FFF2-40B4-BE49-F238E27FC236}">
                <a16:creationId xmlns:a16="http://schemas.microsoft.com/office/drawing/2014/main" id="{EF59FB9C-FF89-4CA9-A361-99521883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1" y="1139762"/>
            <a:ext cx="1192419" cy="669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15E929-D800-4DAA-8155-E9920C5637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458" y="3105150"/>
            <a:ext cx="3905250" cy="1238250"/>
          </a:xfrm>
          <a:prstGeom prst="rect">
            <a:avLst/>
          </a:prstGeom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7D3F3627-4786-484E-AA57-6C7D8A914050}"/>
              </a:ext>
            </a:extLst>
          </p:cNvPr>
          <p:cNvSpPr txBox="1">
            <a:spLocks/>
          </p:cNvSpPr>
          <p:nvPr/>
        </p:nvSpPr>
        <p:spPr>
          <a:xfrm>
            <a:off x="4580725" y="3473340"/>
            <a:ext cx="2994185" cy="63826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lvl="1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dirty="0"/>
              <a:t>Lots of on line help is available (see references)</a:t>
            </a:r>
          </a:p>
          <a:p>
            <a:pPr marL="171450" lvl="1" indent="0">
              <a:spcBef>
                <a:spcPts val="0"/>
              </a:spcBef>
              <a:buFont typeface="Arial" pitchFamily="34" charset="0"/>
              <a:buNone/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0" indent="0">
              <a:buFont typeface="Arial" pitchFamily="34" charset="0"/>
              <a:buNone/>
            </a:pPr>
            <a:endParaRPr lang="en-US" sz="2400" dirty="0"/>
          </a:p>
          <a:p>
            <a:pPr marL="0" indent="0">
              <a:buFont typeface="Arial" pitchFamily="34" charset="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1592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Comprehension </a:t>
            </a:r>
            <a:r>
              <a:rPr lang="en-US" sz="1600" dirty="0"/>
              <a:t>(details are hidden, code is easier to understand)</a:t>
            </a:r>
          </a:p>
          <a:p>
            <a:r>
              <a:rPr lang="en-US" dirty="0"/>
              <a:t>Productivity </a:t>
            </a:r>
            <a:r>
              <a:rPr lang="en-US" sz="1600" dirty="0"/>
              <a:t>(defining and using an object can be very quick)</a:t>
            </a:r>
          </a:p>
          <a:p>
            <a:r>
              <a:rPr lang="en-US" dirty="0"/>
              <a:t>Portability </a:t>
            </a:r>
            <a:r>
              <a:rPr lang="en-US" sz="1600" dirty="0"/>
              <a:t>(The same class can be used in many sketches)</a:t>
            </a:r>
          </a:p>
          <a:p>
            <a:r>
              <a:rPr lang="en-US" dirty="0"/>
              <a:t>Testability</a:t>
            </a:r>
            <a:r>
              <a:rPr lang="en-US" sz="1600" dirty="0"/>
              <a:t> (Testing, isolating and debugging is compartmentalized)</a:t>
            </a:r>
          </a:p>
          <a:p>
            <a:r>
              <a:rPr lang="en-US" dirty="0"/>
              <a:t>Inheritance </a:t>
            </a:r>
            <a:r>
              <a:rPr lang="en-US" sz="1600" dirty="0"/>
              <a:t>(New classes can build on other classes)</a:t>
            </a: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05405C-9B1B-4F6F-9FCD-E79A81DDA4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2108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Not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For some applications they are not needed so why use a class to do what might be a trivial thing</a:t>
            </a:r>
          </a:p>
          <a:p>
            <a:r>
              <a:rPr lang="en-US" sz="2400" dirty="0"/>
              <a:t>Classes are still programs and programs do have bugs.</a:t>
            </a:r>
          </a:p>
          <a:p>
            <a:r>
              <a:rPr lang="en-US" sz="2400" dirty="0"/>
              <a:t>All that hidden complexity might represent a can of worms if you did not write the code but still need to dig into it.</a:t>
            </a:r>
          </a:p>
          <a:p>
            <a:r>
              <a:rPr lang="en-US" sz="2400" dirty="0"/>
              <a:t>There is a learning curve, especially if a class has lots of properties and methods.</a:t>
            </a:r>
          </a:p>
          <a:p>
            <a:r>
              <a:rPr lang="en-US" sz="2400" dirty="0"/>
              <a:t>Changing a class can have knock on effects to many programs that depend on it working a certain way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FF043E-6FDA-432B-A008-FB89E7C32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708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Lessons Learned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1197405"/>
            <a:ext cx="7315200" cy="357616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IMO:  The hardest part is knowing what properties and methods are available with a given (non-trivial) class. 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Not only what they are but also the many options available for a given property can also be quite involved.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These aspects are often poorly documented. Realizing the true power of a class is a challenge under such conditions and users might be reluctant to accept the implementation at face value.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An example sketch demonstrating usage of some properties is helpful – but is not sufficient if there are many options and alternate uses.</a:t>
            </a:r>
            <a:endParaRPr lang="en-US" sz="2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41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5E4C7-3364-4E46-BE59-1BC61A436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666750"/>
            <a:ext cx="7620000" cy="409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040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#ifndef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Arduino.h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// the number of the LED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_onTime;            // milliseconds of on-time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_offTime;           // milliseconds of off-time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// true if we are in blinking mode, false if not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_state;              // 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ledstate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used to set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_previousMillis;      // the last time LED was updated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init();             // Initialization code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without a pre specified on and off time.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pin, long on, long off);  // this definition includes the on and off time values from the outset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this as often as possible)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getState();                    // Return the current state of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getBlink();                    // return the LEDs current blinking state (true / false)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onTime(long on);               // Set the onTime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onTime();                      // Return the current onTime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offTime(long off);             // Set the offTime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offTime();                     // Return the current offTime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Set the On time to zero and the Off time to 500 - Turning off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Set the Off time to zero and the On time to 500 - Turning on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blink();                       // set the LED to a blinking state using the previously set timing values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#endif</a:t>
            </a:r>
          </a:p>
        </p:txBody>
      </p:sp>
    </p:spTree>
    <p:extLst>
      <p:ext uri="{BB962C8B-B14F-4D97-AF65-F5344CB8AC3E}">
        <p14:creationId xmlns:p14="http://schemas.microsoft.com/office/powerpoint/2010/main" val="5750565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(1/3)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2785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pin, long on, long off)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 and timing values into the equivalent local variables (with underscore)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_onTime = on;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_offTime = off;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Initialization code is kept separate just for clarity.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Led2::init()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Initialize local variables for the new class member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          // start with LED on the off condition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          // no blinking at initialization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        // call the function that sets out LED to off initially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9510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(2/3)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void Led2::update() {</a:t>
            </a:r>
          </a:p>
          <a:p>
            <a:r>
              <a:rPr lang="en-US" dirty="0"/>
              <a:t>  // check to see if it's time to change the state of the LED</a:t>
            </a:r>
          </a:p>
          <a:p>
            <a:r>
              <a:rPr lang="en-US" dirty="0"/>
              <a:t>  unsigned long currentMillis = millis();</a:t>
            </a:r>
          </a:p>
          <a:p>
            <a:r>
              <a:rPr lang="en-US" dirty="0"/>
              <a:t>  if (!_blink) {                   // If not in blinking mode just look at on or off conditions</a:t>
            </a:r>
          </a:p>
          <a:p>
            <a:r>
              <a:rPr lang="en-US" dirty="0"/>
              <a:t>    if (_state == LOW) {</a:t>
            </a:r>
          </a:p>
          <a:p>
            <a:r>
              <a:rPr lang="en-US" dirty="0"/>
              <a:t>      digitalWrite(_pin, LOW);     // Turn off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(_state == HIGH) {</a:t>
            </a:r>
          </a:p>
          <a:p>
            <a:r>
              <a:rPr lang="en-US" dirty="0"/>
              <a:t>      digitalWrite(_pin, HIGH);    // Turn on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else {                           // We are in blinking mode so cycle accordingly</a:t>
            </a:r>
          </a:p>
          <a:p>
            <a:r>
              <a:rPr lang="en-US" dirty="0"/>
              <a:t>    if ((_state == HIGH) &amp;&amp; (currentMillis - _previousMillis &gt;= _onTime)) {</a:t>
            </a:r>
          </a:p>
          <a:p>
            <a:r>
              <a:rPr lang="en-US" dirty="0"/>
              <a:t>      _state = LOW;  // Turn it off</a:t>
            </a:r>
          </a:p>
          <a:p>
            <a:r>
              <a:rPr lang="en-US" dirty="0"/>
              <a:t>      _previousMillis = currentMillis; 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((_state == LOW) &amp;&amp; (currentMillis - _previousMillis &gt;= _offTime)) {</a:t>
            </a:r>
          </a:p>
          <a:p>
            <a:r>
              <a:rPr lang="en-US" dirty="0"/>
              <a:t>      _state = HIGH;  // turn it on</a:t>
            </a:r>
          </a:p>
          <a:p>
            <a:r>
              <a:rPr lang="en-US" dirty="0"/>
              <a:t>      _previousMillis = currentMillis;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digitalWrite(_pin, _state);           // update the actual LED.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Led2::getState() {</a:t>
            </a:r>
          </a:p>
          <a:p>
            <a:r>
              <a:rPr lang="en-US" dirty="0"/>
              <a:t>  // return the current state of the led (True or False)</a:t>
            </a:r>
          </a:p>
          <a:p>
            <a:r>
              <a:rPr lang="en-US" dirty="0"/>
              <a:t>  return _state;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Led2::getBlink() {</a:t>
            </a:r>
          </a:p>
          <a:p>
            <a:r>
              <a:rPr lang="en-US" dirty="0"/>
              <a:t>  // return the current blink state of the led (True or False)</a:t>
            </a:r>
          </a:p>
          <a:p>
            <a:r>
              <a:rPr lang="en-US" dirty="0"/>
              <a:t>  return _blink;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Led2::onTime(long on) {</a:t>
            </a:r>
          </a:p>
          <a:p>
            <a:r>
              <a:rPr lang="en-US" dirty="0"/>
              <a:t>  // update the desired on time of the led</a:t>
            </a:r>
          </a:p>
          <a:p>
            <a:r>
              <a:rPr lang="en-US" dirty="0"/>
              <a:t>  _onTime = on;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384154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(3/3)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32162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long Led2::onTime() {</a:t>
            </a:r>
          </a:p>
          <a:p>
            <a:r>
              <a:rPr lang="en-US" dirty="0"/>
              <a:t>  // return the current on time of the led</a:t>
            </a:r>
          </a:p>
          <a:p>
            <a:r>
              <a:rPr lang="en-US" dirty="0"/>
              <a:t>  return _onTime;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Led2::offTime(long off) {</a:t>
            </a:r>
          </a:p>
          <a:p>
            <a:r>
              <a:rPr lang="en-US" dirty="0"/>
              <a:t>  // update the desired off time of the led</a:t>
            </a:r>
          </a:p>
          <a:p>
            <a:r>
              <a:rPr lang="en-US" dirty="0"/>
              <a:t>  _offTime = off;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long Led2::offTime() {</a:t>
            </a:r>
          </a:p>
          <a:p>
            <a:r>
              <a:rPr lang="en-US" dirty="0"/>
              <a:t>  // return the current off time of the led</a:t>
            </a:r>
          </a:p>
          <a:p>
            <a:r>
              <a:rPr lang="en-US" dirty="0"/>
              <a:t>  return _offTime;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LOW;           // Set the desired state - LED will turn off on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HIGH;          // Set the desired state - LED will turn on </a:t>
            </a:r>
            <a:r>
              <a:rPr lang="en-US" dirty="0" err="1"/>
              <a:t>on</a:t>
            </a:r>
            <a:r>
              <a:rPr lang="en-US" dirty="0"/>
              <a:t>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Led2::blink() {</a:t>
            </a:r>
          </a:p>
          <a:p>
            <a:r>
              <a:rPr lang="en-US" dirty="0"/>
              <a:t>  _blink = true;           // Turn on blink mode</a:t>
            </a:r>
          </a:p>
          <a:p>
            <a:r>
              <a:rPr lang="en-US" dirty="0"/>
              <a:t>  // Set the desired state - LED will start blinking as of next call to update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763631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0" y="0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References and Additional Material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B74366-6C02-4246-BB33-8688199CF3DC}"/>
              </a:ext>
            </a:extLst>
          </p:cNvPr>
          <p:cNvSpPr txBox="1"/>
          <p:nvPr/>
        </p:nvSpPr>
        <p:spPr>
          <a:xfrm>
            <a:off x="304800" y="1352550"/>
            <a:ext cx="8610600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/>
          </a:p>
          <a:p>
            <a:r>
              <a:rPr lang="en-US" sz="1600" dirty="0"/>
              <a:t>Binary numbers and types 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66FF"/>
                </a:solidFill>
                <a:hlinkClick r:id="rId3"/>
              </a:rPr>
              <a:t> </a:t>
            </a:r>
            <a:r>
              <a:rPr lang="en-US" sz="1400" dirty="0">
                <a:hlinkClick r:id="rId3"/>
              </a:rPr>
              <a:t>http://users.ece.utexas.edu/~valvano/embed/chap3/chap3.htm</a:t>
            </a:r>
            <a:endParaRPr lang="en-US" sz="14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Alternate explanations on subject of  Classes: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4"/>
              </a:rPr>
              <a:t>https://www.guru99.com/cpp-classes-objects.html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5"/>
              </a:rPr>
              <a:t>http://mypractic.com/lesson-7-classes-in-c-language-for-arduino-button-as-an-object/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6"/>
              </a:rPr>
              <a:t>https://www.geeksforgeeks.org/c-classes-and-objects/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7"/>
              </a:rPr>
              <a:t>http://paulmurraycbr.github.io/ArduinoTheOOWay.html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7A4B9F-DE7E-4A43-8005-7D11EB9274A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AC0B6-F5AD-4EC0-8C7A-16C2D0C22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93" y="742950"/>
            <a:ext cx="6968067" cy="391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09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CE25-34FB-4714-9DAA-1CEAE471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56" y="2416323"/>
            <a:ext cx="8345486" cy="1021556"/>
          </a:xfrm>
        </p:spPr>
        <p:txBody>
          <a:bodyPr>
            <a:normAutofit fontScale="90000"/>
          </a:bodyPr>
          <a:lstStyle/>
          <a:p>
            <a:r>
              <a:rPr lang="en-US" dirty="0"/>
              <a:t>Ground Work - Types and Structures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0C3-939D-43D0-812C-6CEDD6D8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276350"/>
            <a:ext cx="7772400" cy="1125140"/>
          </a:xfrm>
        </p:spPr>
        <p:txBody>
          <a:bodyPr/>
          <a:lstStyle/>
          <a:p>
            <a:r>
              <a:rPr lang="en-US" dirty="0"/>
              <a:t>Part 2</a:t>
            </a:r>
          </a:p>
        </p:txBody>
      </p:sp>
    </p:spTree>
    <p:extLst>
      <p:ext uri="{BB962C8B-B14F-4D97-AF65-F5344CB8AC3E}">
        <p14:creationId xmlns:p14="http://schemas.microsoft.com/office/powerpoint/2010/main" val="3972481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Ground Work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392136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Variable Types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int, bool, string, float, char[]   (and others)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Underneath all of these it is just bits and bytes of binary code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When we declare a type we tell the compiler how to interpret the binary</a:t>
            </a:r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r>
              <a:rPr lang="en-US" sz="1800" dirty="0"/>
              <a:t>This is ‘bread and butter’ for programming in Arduino (and C++) </a:t>
            </a:r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5;                     // normally a 16 bit integer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isPlaying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false;        // a Boolean is true/false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“Fred”;         // a string represents text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96898"/>
            <a:ext cx="7016194" cy="595313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and Structures</a:t>
            </a:r>
            <a:endParaRPr lang="en-US" sz="54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895350"/>
            <a:ext cx="7467600" cy="2209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struct   </a:t>
            </a:r>
            <a:r>
              <a:rPr lang="en-US" sz="1900" dirty="0"/>
              <a:t> (short for structure)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800" dirty="0"/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It is possible (and not uncommon) to define our own variable type which is a combination of the basic types given previously. A simple example: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A017C0-B0BD-4632-B7F3-F204AB046161}"/>
              </a:ext>
            </a:extLst>
          </p:cNvPr>
          <p:cNvSpPr txBox="1"/>
          <p:nvPr/>
        </p:nvSpPr>
        <p:spPr>
          <a:xfrm>
            <a:off x="70360" y="3105150"/>
            <a:ext cx="7391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 dirty="0"/>
              <a:t>// As with normal types you declare a new variable of this new type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34DB4D-C2C2-4D93-8C25-E00D6B62C26C}"/>
              </a:ext>
            </a:extLst>
          </p:cNvPr>
          <p:cNvSpPr txBox="1"/>
          <p:nvPr/>
        </p:nvSpPr>
        <p:spPr>
          <a:xfrm>
            <a:off x="228600" y="3586156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0">
              <a:spcBef>
                <a:spcPts val="0"/>
              </a:spcBef>
              <a:buNone/>
            </a:pPr>
            <a:r>
              <a:rPr lang="en-US" dirty="0"/>
              <a:t>After defining the variable you can pass around the whole structure</a:t>
            </a:r>
          </a:p>
          <a:p>
            <a:pPr marL="171450" lvl="1" indent="0">
              <a:spcBef>
                <a:spcPts val="0"/>
              </a:spcBef>
              <a:buNone/>
            </a:pPr>
            <a:r>
              <a:rPr lang="en-US" dirty="0"/>
              <a:t>as </a:t>
            </a:r>
            <a:r>
              <a:rPr lang="en-US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dirty="0"/>
              <a:t> or refer to the individual component parts like this: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200" b="1" dirty="0">
              <a:solidFill>
                <a:schemeClr val="tx2">
                  <a:lumMod val="60000"/>
                  <a:lumOff val="4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“Fred”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“Flintstone”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71688A-6957-4928-88CD-103447C24138}"/>
              </a:ext>
            </a:extLst>
          </p:cNvPr>
          <p:cNvSpPr txBox="1"/>
          <p:nvPr/>
        </p:nvSpPr>
        <p:spPr>
          <a:xfrm>
            <a:off x="65707" y="3309157"/>
            <a:ext cx="7391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int x;               </a:t>
            </a:r>
            <a:r>
              <a:rPr lang="en-US" sz="1200" dirty="0"/>
              <a:t>// for comparison a simple type declaring a new variable the same way</a:t>
            </a:r>
          </a:p>
        </p:txBody>
      </p:sp>
    </p:spTree>
    <p:extLst>
      <p:ext uri="{BB962C8B-B14F-4D97-AF65-F5344CB8AC3E}">
        <p14:creationId xmlns:p14="http://schemas.microsoft.com/office/powerpoint/2010/main" val="178291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9627" y="57150"/>
            <a:ext cx="7016194" cy="763525"/>
          </a:xfrm>
        </p:spPr>
        <p:txBody>
          <a:bodyPr>
            <a:normAutofit/>
          </a:bodyPr>
          <a:lstStyle/>
          <a:p>
            <a:r>
              <a:rPr lang="en-US" dirty="0"/>
              <a:t>Types and Structures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1139762"/>
            <a:ext cx="7467600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a recent MERG Arduino SIG meeting Chris Sharp gave a presentation on structures and in particular focusing on a Servo structure he designed. </a:t>
            </a:r>
          </a:p>
          <a:p>
            <a:pPr marL="0" indent="0">
              <a:buNone/>
            </a:pPr>
            <a:r>
              <a:rPr lang="en-US" sz="2400" dirty="0"/>
              <a:t>As the concept of structures was introduced it became  clear that at a high level the code would be easier to maintain and develop. </a:t>
            </a:r>
          </a:p>
          <a:p>
            <a:pPr marL="0" indent="0">
              <a:buNone/>
            </a:pPr>
            <a:r>
              <a:rPr lang="en-US" sz="2400" dirty="0"/>
              <a:t>But also the ‘code complexity’ was still in plain view.</a:t>
            </a:r>
          </a:p>
          <a:p>
            <a:pPr marL="0" indent="0">
              <a:buNone/>
            </a:pPr>
            <a:r>
              <a:rPr lang="en-US" sz="2400" dirty="0"/>
              <a:t>(It was in essence just a reorganizing of existing code.)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221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1924-software-development-template-16x9.pptx" id="{D29C7D62-FF9B-42DB-B3F3-E43E95488BC2}" vid="{0ED04EA4-AC88-4EA6-80F4-BC371EFF9CAC}"/>
    </a:ext>
  </a:extLst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2" id="{4DD37973-5B31-4A12-B2A3-381F812EF5B4}" vid="{05C0D6A1-2EC7-4C38-A5D0-2E59927C1D5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161924-software-development-template-16x9</Template>
  <TotalTime>1270</TotalTime>
  <Words>5227</Words>
  <Application>Microsoft Office PowerPoint</Application>
  <PresentationFormat>On-screen Show (16:9)</PresentationFormat>
  <Paragraphs>613</Paragraphs>
  <Slides>44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Courier New</vt:lpstr>
      <vt:lpstr>Wingdings</vt:lpstr>
      <vt:lpstr>Office Theme</vt:lpstr>
      <vt:lpstr>Default Design</vt:lpstr>
      <vt:lpstr>Arduino Class Programming with Examples</vt:lpstr>
      <vt:lpstr>Agenda</vt:lpstr>
      <vt:lpstr>Motivation</vt:lpstr>
      <vt:lpstr>My Motivation</vt:lpstr>
      <vt:lpstr>My Motivation</vt:lpstr>
      <vt:lpstr>Ground Work - Types and Structures</vt:lpstr>
      <vt:lpstr>Ground Work</vt:lpstr>
      <vt:lpstr>Types and Structures</vt:lpstr>
      <vt:lpstr>Types and Structures</vt:lpstr>
      <vt:lpstr>Basic Concepts - What is a Class ? - How does it work?</vt:lpstr>
      <vt:lpstr>New Concept: A software Class</vt:lpstr>
      <vt:lpstr>A Software Class</vt:lpstr>
      <vt:lpstr>Basic Concepts</vt:lpstr>
      <vt:lpstr>LED2 is just an Example (We could be talking about a servo class)</vt:lpstr>
      <vt:lpstr>PowerPoint Presentation</vt:lpstr>
      <vt:lpstr>Sample Code Fragments </vt:lpstr>
      <vt:lpstr>Going a little Deeper</vt:lpstr>
      <vt:lpstr>A peek Under the Covers : The Constructor</vt:lpstr>
      <vt:lpstr>A peek Under the Covers : the on() property</vt:lpstr>
      <vt:lpstr>Side discussion - File Locations</vt:lpstr>
      <vt:lpstr>Example Code </vt:lpstr>
      <vt:lpstr>The Header File</vt:lpstr>
      <vt:lpstr>The C++ part</vt:lpstr>
      <vt:lpstr>In your Main Program</vt:lpstr>
      <vt:lpstr>Summary: How it all works together</vt:lpstr>
      <vt:lpstr>How and Why use a Class? </vt:lpstr>
      <vt:lpstr>Recapping The Key Points</vt:lpstr>
      <vt:lpstr>PowerPoint Presentation</vt:lpstr>
      <vt:lpstr>Inspecting the LED2 Class in detail  </vt:lpstr>
      <vt:lpstr>The full Led2 class</vt:lpstr>
      <vt:lpstr>Live Demo Time</vt:lpstr>
      <vt:lpstr>Going deeper with a code review….</vt:lpstr>
      <vt:lpstr>Some More Examples  (+ Inspecting Class Programming)</vt:lpstr>
      <vt:lpstr>Recap</vt:lpstr>
      <vt:lpstr>PowerPoint Presentation</vt:lpstr>
      <vt:lpstr>Ground Work – Types and Structures</vt:lpstr>
      <vt:lpstr>Why use a Class?</vt:lpstr>
      <vt:lpstr>Why Not use a Class?</vt:lpstr>
      <vt:lpstr>Lessons Learned</vt:lpstr>
      <vt:lpstr>LED2.H</vt:lpstr>
      <vt:lpstr>LED2.CPP  (1/3)</vt:lpstr>
      <vt:lpstr>LED2.CPP  (2/3)</vt:lpstr>
      <vt:lpstr>LED2.CPP  (3/3)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Class Usage and Programming</dc:title>
  <dc:creator>Alan Lomax</dc:creator>
  <cp:lastModifiedBy>Alan Lomax</cp:lastModifiedBy>
  <cp:revision>43</cp:revision>
  <dcterms:created xsi:type="dcterms:W3CDTF">2021-08-19T02:00:20Z</dcterms:created>
  <dcterms:modified xsi:type="dcterms:W3CDTF">2021-12-01T01:34:31Z</dcterms:modified>
</cp:coreProperties>
</file>

<file path=docProps/thumbnail.jpeg>
</file>